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2" r:id="rId4"/>
    <p:sldId id="265" r:id="rId5"/>
    <p:sldId id="266" r:id="rId6"/>
    <p:sldId id="267" r:id="rId7"/>
    <p:sldId id="268" r:id="rId8"/>
    <p:sldId id="264" r:id="rId9"/>
    <p:sldId id="269"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474" y="8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fr-FR" smtClean="0"/>
              <a:t>Modifiez le style du titre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EBFA6A9B-B335-4BA7-A733-948061E4F156}" type="datetimeFigureOut">
              <a:rPr lang="fr-FR" smtClean="0"/>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FCF0E4-765E-4E57-A6C9-63F00628B8A5}" type="slidenum">
              <a:rPr lang="fr-FR" smtClean="0"/>
              <a:t>‹N°›</a:t>
            </a:fld>
            <a:endParaRPr lang="fr-F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EBFA6A9B-B335-4BA7-A733-948061E4F156}" type="datetimeFigureOut">
              <a:rPr lang="fr-FR" smtClean="0"/>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fr-FR" smtClean="0"/>
              <a:t>Modifiez le style du titre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BFA6A9B-B335-4BA7-A733-948061E4F156}" type="datetimeFigureOut">
              <a:rPr lang="fr-FR" smtClean="0"/>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FCF0E4-765E-4E57-A6C9-63F00628B8A5}" type="slidenum">
              <a:rPr lang="fr-FR" smtClean="0"/>
              <a:t>‹N°›</a:t>
            </a:fld>
            <a:endParaRPr lang="fr-F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BFA6A9B-B335-4BA7-A733-948061E4F156}" type="datetimeFigureOut">
              <a:rPr lang="fr-FR" smtClean="0"/>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BFA6A9B-B335-4BA7-A733-948061E4F156}" type="datetimeFigureOut">
              <a:rPr lang="fr-FR" smtClean="0"/>
              <a:t>09/11/2022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4FCF0E4-765E-4E57-A6C9-63F00628B8A5}" type="slidenum">
              <a:rPr lang="fr-FR" smtClean="0"/>
              <a:t>‹N°›</a:t>
            </a:fld>
            <a:endParaRPr lang="fr-F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EBFA6A9B-B335-4BA7-A733-948061E4F156}" type="datetimeFigureOut">
              <a:rPr lang="fr-FR" smtClean="0"/>
              <a:t>09/11/2022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FA6A9B-B335-4BA7-A733-948061E4F156}" type="datetimeFigureOut">
              <a:rPr lang="fr-FR" smtClean="0"/>
              <a:t>09/11/2022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BFA6A9B-B335-4BA7-A733-948061E4F156}" type="datetimeFigureOut">
              <a:rPr lang="fr-FR" smtClean="0"/>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FCF0E4-765E-4E57-A6C9-63F00628B8A5}" type="slidenum">
              <a:rPr lang="fr-FR" smtClean="0"/>
              <a:t>‹N°›</a:t>
            </a:fld>
            <a:endParaRPr lang="fr-F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BFA6A9B-B335-4BA7-A733-948061E4F156}" type="datetimeFigureOut">
              <a:rPr lang="fr-FR" smtClean="0"/>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EBFA6A9B-B335-4BA7-A733-948061E4F156}" type="datetimeFigureOut">
              <a:rPr lang="fr-FR" smtClean="0"/>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BFA6A9B-B335-4BA7-A733-948061E4F156}" type="datetimeFigureOut">
              <a:rPr lang="fr-FR" smtClean="0"/>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FCF0E4-765E-4E57-A6C9-63F00628B8A5}"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BFA6A9B-B335-4BA7-A733-948061E4F156}" type="datetimeFigureOut">
              <a:rPr lang="fr-FR" smtClean="0"/>
              <a:t>09/11/2022</a:t>
            </a:fld>
            <a:endParaRPr lang="fr-F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fr-F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14FCF0E4-765E-4E57-A6C9-63F00628B8A5}"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scribbr.com/research-process/dissertation-topic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32602"/>
            <a:ext cx="914400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MOHAMED-CHERIF MESSAADIA UNIVERSITY</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FACULTY OF LETTERS AND FOREIGN LANGUAGES</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DEPARTMENT OF ENGLISH</a:t>
            </a:r>
            <a:endParaRPr lang="fr-FR" sz="800" dirty="0">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8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r-FR" sz="800" b="1" dirty="0">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8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r-FR" sz="800" b="1" dirty="0">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8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Module</a:t>
            </a:r>
            <a:r>
              <a:rPr kumimoji="0" lang="en-US" sz="1400" b="1" i="0" u="none" strike="noStrike" cap="none" normalizeH="0" baseline="0" dirty="0" smtClean="0">
                <a:ln>
                  <a:noFill/>
                </a:ln>
                <a:solidFill>
                  <a:schemeClr val="tx1"/>
                </a:solidFill>
                <a:effectLst/>
                <a:latin typeface="Calibri"/>
                <a:ea typeface="Calibri" pitchFamily="34" charset="0"/>
                <a:cs typeface="Times New Roman" pitchFamily="18" charset="0"/>
              </a:rPr>
              <a:t> </a:t>
            </a: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Research Methodology 					           Group</a:t>
            </a:r>
            <a:r>
              <a:rPr kumimoji="0" lang="en-US" sz="1400" b="1" i="0" u="none" strike="noStrike" cap="none" normalizeH="0" baseline="0" dirty="0" smtClean="0">
                <a:ln>
                  <a:noFill/>
                </a:ln>
                <a:solidFill>
                  <a:schemeClr val="tx1"/>
                </a:solidFill>
                <a:effectLst/>
                <a:latin typeface="Calibri"/>
                <a:ea typeface="Calibri" pitchFamily="34" charset="0"/>
                <a:cs typeface="Times New Roman" pitchFamily="18" charset="0"/>
              </a:rPr>
              <a:t> </a:t>
            </a: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Master 1 English</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Teacher</a:t>
            </a:r>
            <a:r>
              <a:rPr kumimoji="0" lang="en-US" sz="1400" b="1" i="0" u="none" strike="noStrike" cap="none" normalizeH="0" baseline="0" dirty="0" smtClean="0">
                <a:ln>
                  <a:noFill/>
                </a:ln>
                <a:solidFill>
                  <a:schemeClr val="tx1"/>
                </a:solidFill>
                <a:effectLst/>
                <a:latin typeface="Calibri"/>
                <a:ea typeface="Calibri" pitchFamily="34" charset="0"/>
                <a:cs typeface="Times New Roman" pitchFamily="18" charset="0"/>
              </a:rPr>
              <a:t> </a:t>
            </a: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Dr</a:t>
            </a:r>
            <a:r>
              <a:rPr lang="en-US" sz="1400" b="1" dirty="0" smtClean="0">
                <a:latin typeface="Times New Roman" pitchFamily="18" charset="0"/>
                <a:ea typeface="Calibri" pitchFamily="34" charset="0"/>
                <a:cs typeface="Times New Roman" pitchFamily="18" charset="0"/>
              </a:rPr>
              <a:t>. </a:t>
            </a:r>
            <a:r>
              <a:rPr kumimoji="0" lang="en-US" sz="14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Nacereddine</a:t>
            </a: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4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Benabdallah</a:t>
            </a: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Academic Year</a:t>
            </a:r>
            <a:r>
              <a:rPr kumimoji="0" lang="en-US" sz="1400" b="1" i="0" u="none" strike="noStrike" cap="none" normalizeH="0" baseline="0" dirty="0" smtClean="0">
                <a:ln>
                  <a:noFill/>
                </a:ln>
                <a:solidFill>
                  <a:schemeClr val="tx1"/>
                </a:solidFill>
                <a:effectLst/>
                <a:latin typeface="Calibri"/>
                <a:ea typeface="Calibri" pitchFamily="34" charset="0"/>
                <a:cs typeface="Times New Roman" pitchFamily="18" charset="0"/>
              </a:rPr>
              <a:t> </a:t>
            </a: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2022-2023</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2098746" y="3059668"/>
            <a:ext cx="4953280" cy="3508653"/>
          </a:xfrm>
          <a:prstGeom prst="rect">
            <a:avLst/>
          </a:prstGeom>
        </p:spPr>
        <p:txBody>
          <a:bodyPr wrap="none">
            <a:spAutoFit/>
          </a:bodyPr>
          <a:lstStyle/>
          <a:p>
            <a:pPr lvl="0" algn="ctr" eaLnBrk="0" fontAlgn="base" hangingPunct="0">
              <a:spcBef>
                <a:spcPct val="0"/>
              </a:spcBef>
              <a:spcAft>
                <a:spcPct val="0"/>
              </a:spcAft>
            </a:pPr>
            <a:r>
              <a:rPr kumimoji="0" lang="fr-FR"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Research</a:t>
            </a: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fr-FR"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Process</a:t>
            </a:r>
            <a:endPar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r>
              <a:rPr lang="fr-FR" b="1" dirty="0" smtClean="0">
                <a:latin typeface="Times New Roman" pitchFamily="18" charset="0"/>
                <a:ea typeface="Calibri" pitchFamily="34" charset="0"/>
                <a:cs typeface="Times New Roman" pitchFamily="18" charset="0"/>
              </a:rPr>
              <a:t>How to </a:t>
            </a:r>
            <a:r>
              <a:rPr lang="fr-FR" b="1" dirty="0" err="1" smtClean="0">
                <a:latin typeface="Times New Roman" pitchFamily="18" charset="0"/>
                <a:ea typeface="Calibri" pitchFamily="34" charset="0"/>
                <a:cs typeface="Times New Roman" pitchFamily="18" charset="0"/>
              </a:rPr>
              <a:t>write</a:t>
            </a:r>
            <a:r>
              <a:rPr lang="fr-FR" b="1" dirty="0" smtClean="0">
                <a:latin typeface="Times New Roman" pitchFamily="18" charset="0"/>
                <a:ea typeface="Calibri" pitchFamily="34" charset="0"/>
                <a:cs typeface="Times New Roman" pitchFamily="18" charset="0"/>
              </a:rPr>
              <a:t> a </a:t>
            </a:r>
            <a:r>
              <a:rPr lang="fr-FR" b="1" dirty="0" err="1" smtClean="0">
                <a:latin typeface="Times New Roman" pitchFamily="18" charset="0"/>
                <a:ea typeface="Calibri" pitchFamily="34" charset="0"/>
                <a:cs typeface="Times New Roman" pitchFamily="18" charset="0"/>
              </a:rPr>
              <a:t>research</a:t>
            </a:r>
            <a:r>
              <a:rPr lang="fr-FR" b="1" dirty="0" smtClean="0">
                <a:latin typeface="Times New Roman" pitchFamily="18" charset="0"/>
                <a:ea typeface="Calibri" pitchFamily="34" charset="0"/>
                <a:cs typeface="Times New Roman" pitchFamily="18" charset="0"/>
              </a:rPr>
              <a:t> question and </a:t>
            </a:r>
            <a:r>
              <a:rPr lang="fr-FR" b="1" dirty="0" err="1" smtClean="0">
                <a:latin typeface="Times New Roman" pitchFamily="18" charset="0"/>
                <a:ea typeface="Calibri" pitchFamily="34" charset="0"/>
                <a:cs typeface="Times New Roman" pitchFamily="18" charset="0"/>
              </a:rPr>
              <a:t>hypothesis</a:t>
            </a:r>
            <a:endPar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endParaRPr lang="fr-FR" sz="2400" b="1" dirty="0">
              <a:latin typeface="Times New Roman" pitchFamily="18" charset="0"/>
              <a:cs typeface="Times New Roman" pitchFamily="18" charset="0"/>
            </a:endParaRPr>
          </a:p>
          <a:p>
            <a:pPr lvl="0" algn="ctr" eaLnBrk="0" fontAlgn="base" hangingPunct="0">
              <a:spcBef>
                <a:spcPct val="0"/>
              </a:spcBef>
              <a:spcAft>
                <a:spcPct val="0"/>
              </a:spcAft>
            </a:pPr>
            <a:endParaRPr kumimoji="0" lang="fr-FR" sz="2400" b="1" i="0" u="none" strike="noStrike" cap="none" normalizeH="0" baseline="0" dirty="0" smtClean="0">
              <a:ln>
                <a:noFill/>
              </a:ln>
              <a:solidFill>
                <a:schemeClr val="tx1"/>
              </a:solidFill>
              <a:effectLst/>
              <a:latin typeface="Times New Roman" pitchFamily="18" charset="0"/>
              <a:cs typeface="Times New Roman" pitchFamily="18" charset="0"/>
            </a:endParaRPr>
          </a:p>
          <a:p>
            <a:pPr lvl="0" algn="ctr" eaLnBrk="0" fontAlgn="base" hangingPunct="0">
              <a:spcBef>
                <a:spcPct val="0"/>
              </a:spcBef>
              <a:spcAft>
                <a:spcPct val="0"/>
              </a:spcAft>
            </a:pPr>
            <a:endParaRPr lang="fr-FR" sz="2400" b="1" dirty="0">
              <a:latin typeface="Times New Roman" pitchFamily="18" charset="0"/>
              <a:cs typeface="Times New Roman" pitchFamily="18" charset="0"/>
            </a:endParaRPr>
          </a:p>
          <a:p>
            <a:pPr lvl="0" algn="ctr" eaLnBrk="0" fontAlgn="base" hangingPunct="0">
              <a:spcBef>
                <a:spcPct val="0"/>
              </a:spcBef>
              <a:spcAft>
                <a:spcPct val="0"/>
              </a:spcAft>
            </a:pPr>
            <a:endParaRPr kumimoji="0" lang="fr-FR" sz="2400" b="1" i="0" u="none" strike="noStrike" cap="none" normalizeH="0" baseline="0" dirty="0" smtClean="0">
              <a:ln>
                <a:noFill/>
              </a:ln>
              <a:solidFill>
                <a:schemeClr val="tx1"/>
              </a:solidFill>
              <a:effectLst/>
              <a:latin typeface="Times New Roman" pitchFamily="18" charset="0"/>
              <a:cs typeface="Times New Roman" pitchFamily="18" charset="0"/>
            </a:endParaRPr>
          </a:p>
          <a:p>
            <a:pPr lvl="0" algn="ctr" eaLnBrk="0" fontAlgn="base" hangingPunct="0">
              <a:spcBef>
                <a:spcPct val="0"/>
              </a:spcBef>
              <a:spcAft>
                <a:spcPct val="0"/>
              </a:spcAft>
            </a:pPr>
            <a:endParaRPr lang="fr-FR" sz="2400" b="1" dirty="0">
              <a:latin typeface="Times New Roman" pitchFamily="18" charset="0"/>
              <a:cs typeface="Times New Roman" pitchFamily="18" charset="0"/>
            </a:endParaRPr>
          </a:p>
          <a:p>
            <a:pPr lvl="0" algn="ctr" eaLnBrk="0" fontAlgn="base" hangingPunct="0">
              <a:spcBef>
                <a:spcPct val="0"/>
              </a:spcBef>
              <a:spcAft>
                <a:spcPct val="0"/>
              </a:spcAft>
            </a:pPr>
            <a:endParaRPr kumimoji="0" lang="fr-FR" sz="2400" b="1" i="0" u="none" strike="noStrike" cap="none" normalizeH="0" baseline="0" dirty="0" smtClean="0">
              <a:ln>
                <a:noFill/>
              </a:ln>
              <a:solidFill>
                <a:schemeClr val="tx1"/>
              </a:solidFill>
              <a:effectLst/>
              <a:latin typeface="Times New Roman" pitchFamily="18" charset="0"/>
              <a:cs typeface="Times New Roman" pitchFamily="18" charset="0"/>
            </a:endParaRPr>
          </a:p>
          <a:p>
            <a:pPr lvl="0" algn="ctr" eaLnBrk="0" fontAlgn="base" hangingPunct="0">
              <a:spcBef>
                <a:spcPct val="0"/>
              </a:spcBef>
              <a:spcAft>
                <a:spcPct val="0"/>
              </a:spcAft>
            </a:pPr>
            <a:endParaRPr lang="fr-FR" sz="2400" b="1" dirty="0">
              <a:latin typeface="Times New Roman" pitchFamily="18" charset="0"/>
              <a:cs typeface="Times New Roman" pitchFamily="18" charset="0"/>
            </a:endParaRPr>
          </a:p>
          <a:p>
            <a:pPr lvl="0" algn="ctr" eaLnBrk="0" fontAlgn="base" hangingPunct="0">
              <a:spcBef>
                <a:spcPct val="0"/>
              </a:spcBef>
              <a:spcAft>
                <a:spcPct val="0"/>
              </a:spcAft>
            </a:pPr>
            <a:r>
              <a:rPr lang="fr-FR" b="1" dirty="0" err="1">
                <a:latin typeface="Times New Roman" pitchFamily="18" charset="0"/>
                <a:ea typeface="Calibri" pitchFamily="34" charset="0"/>
                <a:cs typeface="Times New Roman" pitchFamily="18" charset="0"/>
              </a:rPr>
              <a:t>Academic</a:t>
            </a:r>
            <a:r>
              <a:rPr lang="fr-FR" b="1" dirty="0">
                <a:latin typeface="Times New Roman" pitchFamily="18" charset="0"/>
                <a:ea typeface="Calibri" pitchFamily="34" charset="0"/>
                <a:cs typeface="Times New Roman" pitchFamily="18" charset="0"/>
              </a:rPr>
              <a:t> </a:t>
            </a:r>
            <a:r>
              <a:rPr lang="fr-FR" b="1" dirty="0" err="1">
                <a:latin typeface="Times New Roman" pitchFamily="18" charset="0"/>
                <a:ea typeface="Calibri" pitchFamily="34" charset="0"/>
                <a:cs typeface="Times New Roman" pitchFamily="18" charset="0"/>
              </a:rPr>
              <a:t>Year</a:t>
            </a:r>
            <a:r>
              <a:rPr lang="fr-FR" b="1" dirty="0">
                <a:latin typeface="Times New Roman" pitchFamily="18" charset="0"/>
                <a:ea typeface="Calibri" pitchFamily="34" charset="0"/>
                <a:cs typeface="Times New Roman" pitchFamily="18" charset="0"/>
              </a:rPr>
              <a:t>: </a:t>
            </a:r>
            <a:r>
              <a:rPr lang="fr-FR" b="1" dirty="0" smtClean="0">
                <a:latin typeface="Times New Roman" pitchFamily="18" charset="0"/>
                <a:ea typeface="Calibri" pitchFamily="34" charset="0"/>
                <a:cs typeface="Times New Roman" pitchFamily="18" charset="0"/>
              </a:rPr>
              <a:t>2022-2023</a:t>
            </a:r>
            <a:endParaRPr lang="fr-FR" b="1" dirty="0">
              <a:latin typeface="Times New Roman" pitchFamily="18" charset="0"/>
              <a:ea typeface="Calibri" pitchFamily="34" charset="0"/>
              <a:cs typeface="Times New Roman" pitchFamily="18" charset="0"/>
            </a:endParaRPr>
          </a:p>
        </p:txBody>
      </p:sp>
      <p:pic>
        <p:nvPicPr>
          <p:cNvPr id="6" name="Picture 5" descr="C:\Users\nacereddine\Desktop\ux-research-1024x61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4596" y="3951684"/>
            <a:ext cx="2961574" cy="17815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escription : C:\Users\nacereddine\Desktop\small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457200"/>
            <a:ext cx="833437" cy="8334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escription : C:\Users\nacereddine\Desktop\small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457200"/>
            <a:ext cx="833437" cy="833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188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4664"/>
            <a:ext cx="9144000" cy="5539978"/>
          </a:xfrm>
          <a:prstGeom prst="rect">
            <a:avLst/>
          </a:prstGeom>
        </p:spPr>
        <p:txBody>
          <a:bodyPr wrap="square">
            <a:spAutoFit/>
          </a:bodyPr>
          <a:lstStyle/>
          <a:p>
            <a:endParaRPr lang="fr-FR" sz="1400" b="1" u="sng" dirty="0" smtClean="0">
              <a:solidFill>
                <a:srgbClr val="FF0000"/>
              </a:solidFill>
            </a:endParaRPr>
          </a:p>
          <a:p>
            <a:endParaRPr lang="fr-FR" sz="1400" b="1" u="sng" dirty="0">
              <a:solidFill>
                <a:srgbClr val="FF0000"/>
              </a:solidFill>
            </a:endParaRPr>
          </a:p>
          <a:p>
            <a:r>
              <a:rPr lang="fr-FR" sz="1400" b="1" u="sng" dirty="0" err="1" smtClean="0">
                <a:solidFill>
                  <a:srgbClr val="FF0000"/>
                </a:solidFill>
              </a:rPr>
              <a:t>Developing</a:t>
            </a:r>
            <a:r>
              <a:rPr lang="fr-FR" sz="1400" b="1" u="sng" dirty="0" smtClean="0">
                <a:solidFill>
                  <a:srgbClr val="FF0000"/>
                </a:solidFill>
              </a:rPr>
              <a:t> a </a:t>
            </a:r>
            <a:r>
              <a:rPr lang="fr-FR" sz="1400" b="1" u="sng" dirty="0" err="1" smtClean="0">
                <a:solidFill>
                  <a:srgbClr val="FF0000"/>
                </a:solidFill>
              </a:rPr>
              <a:t>strong</a:t>
            </a:r>
            <a:r>
              <a:rPr lang="fr-FR" sz="1400" b="1" u="sng" dirty="0" smtClean="0">
                <a:solidFill>
                  <a:srgbClr val="FF0000"/>
                </a:solidFill>
              </a:rPr>
              <a:t> </a:t>
            </a:r>
            <a:r>
              <a:rPr lang="fr-FR" sz="1400" b="1" u="sng" dirty="0" err="1" smtClean="0">
                <a:solidFill>
                  <a:srgbClr val="FF0000"/>
                </a:solidFill>
              </a:rPr>
              <a:t>research</a:t>
            </a:r>
            <a:r>
              <a:rPr lang="fr-FR" sz="1400" b="1" u="sng" dirty="0" smtClean="0">
                <a:solidFill>
                  <a:srgbClr val="FF0000"/>
                </a:solidFill>
              </a:rPr>
              <a:t> question</a:t>
            </a:r>
          </a:p>
          <a:p>
            <a:endParaRPr lang="fr-FR" sz="1400" b="1" u="sng" dirty="0">
              <a:solidFill>
                <a:srgbClr val="FF0000"/>
              </a:solidFill>
            </a:endParaRPr>
          </a:p>
          <a:p>
            <a:endParaRPr lang="en-US" sz="1400" dirty="0" smtClean="0"/>
          </a:p>
          <a:p>
            <a:r>
              <a:rPr lang="en-US" sz="1400" dirty="0" smtClean="0"/>
              <a:t>A good research question is essential to guide your research paper, project or thesis. It pinpoints exactly what you want to find out and gives your work a clear focus and purpose. All research questions should be:</a:t>
            </a:r>
          </a:p>
          <a:p>
            <a:endParaRPr lang="en-US" sz="1400" b="1" dirty="0" smtClean="0"/>
          </a:p>
          <a:p>
            <a:r>
              <a:rPr lang="en-US" sz="1400" b="1" dirty="0"/>
              <a:t>	</a:t>
            </a:r>
            <a:r>
              <a:rPr lang="en-US" sz="1400" b="1" dirty="0" smtClean="0"/>
              <a:t>- Focused</a:t>
            </a:r>
            <a:r>
              <a:rPr lang="en-US" sz="1400" dirty="0" smtClean="0"/>
              <a:t> on a single problem or issue</a:t>
            </a:r>
          </a:p>
          <a:p>
            <a:r>
              <a:rPr lang="en-US" sz="1400" b="1" dirty="0" smtClean="0"/>
              <a:t>	- Researchable</a:t>
            </a:r>
            <a:r>
              <a:rPr lang="en-US" sz="1400" dirty="0" smtClean="0"/>
              <a:t> using primary and/or secondary sources</a:t>
            </a:r>
          </a:p>
          <a:p>
            <a:r>
              <a:rPr lang="en-US" sz="1400" dirty="0"/>
              <a:t>	</a:t>
            </a:r>
            <a:r>
              <a:rPr lang="en-US" sz="1400" dirty="0" smtClean="0"/>
              <a:t>- </a:t>
            </a:r>
            <a:r>
              <a:rPr lang="en-US" sz="1400" b="1" dirty="0" smtClean="0"/>
              <a:t>Specific </a:t>
            </a:r>
            <a:r>
              <a:rPr lang="fr-FR" sz="1400" dirty="0" err="1"/>
              <a:t>enough</a:t>
            </a:r>
            <a:r>
              <a:rPr lang="fr-FR" sz="1400" dirty="0"/>
              <a:t> to </a:t>
            </a:r>
            <a:r>
              <a:rPr lang="fr-FR" sz="1400" dirty="0" err="1"/>
              <a:t>answer</a:t>
            </a:r>
            <a:r>
              <a:rPr lang="fr-FR" sz="1400" dirty="0"/>
              <a:t> </a:t>
            </a:r>
            <a:r>
              <a:rPr lang="fr-FR" sz="1400" dirty="0" err="1"/>
              <a:t>thoroughly</a:t>
            </a:r>
            <a:endParaRPr lang="en-US" sz="1400" b="1" dirty="0" smtClean="0"/>
          </a:p>
          <a:p>
            <a:r>
              <a:rPr lang="en-US" sz="1400" b="1" dirty="0" smtClean="0"/>
              <a:t>	- Feasible</a:t>
            </a:r>
            <a:r>
              <a:rPr lang="en-US" sz="1400" dirty="0" smtClean="0"/>
              <a:t> to answer within the timeframe and practical constraints</a:t>
            </a:r>
          </a:p>
          <a:p>
            <a:r>
              <a:rPr lang="en-US" sz="1400" b="1" dirty="0" smtClean="0"/>
              <a:t>	- Complex</a:t>
            </a:r>
            <a:r>
              <a:rPr lang="en-US" sz="1400" dirty="0" smtClean="0"/>
              <a:t> enough to develop the answer over the space of a paper or thesis</a:t>
            </a:r>
          </a:p>
          <a:p>
            <a:r>
              <a:rPr lang="en-US" sz="1400" b="1" dirty="0" smtClean="0"/>
              <a:t>	- Relevant</a:t>
            </a:r>
            <a:r>
              <a:rPr lang="en-US" sz="1400" dirty="0" smtClean="0"/>
              <a:t> to your field of study and/or society more broadly</a:t>
            </a:r>
          </a:p>
          <a:p>
            <a:endParaRPr lang="en-US" sz="1400" dirty="0"/>
          </a:p>
          <a:p>
            <a:endParaRPr lang="en-US" sz="1400" dirty="0" smtClean="0"/>
          </a:p>
          <a:p>
            <a:endParaRPr lang="en-US" sz="1400" dirty="0"/>
          </a:p>
          <a:p>
            <a:endParaRPr lang="en-US" sz="1400" dirty="0" smtClean="0"/>
          </a:p>
          <a:p>
            <a:endParaRPr lang="en-US" sz="1400" dirty="0"/>
          </a:p>
          <a:p>
            <a:endParaRPr lang="en-US" sz="1400" dirty="0" smtClean="0"/>
          </a:p>
          <a:p>
            <a:endParaRPr lang="en-US" sz="1400" dirty="0"/>
          </a:p>
          <a:p>
            <a:endParaRPr lang="en-US" sz="1400" dirty="0" smtClean="0"/>
          </a:p>
          <a:p>
            <a:endParaRPr lang="en-US" sz="1400" dirty="0"/>
          </a:p>
          <a:p>
            <a:endParaRPr lang="en-US" sz="1400" dirty="0" smtClean="0"/>
          </a:p>
          <a:p>
            <a:endParaRPr lang="fr-FR" sz="1400" b="1" u="sng" dirty="0">
              <a:solidFill>
                <a:srgbClr val="FF0000"/>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372232121"/>
              </p:ext>
            </p:extLst>
          </p:nvPr>
        </p:nvGraphicFramePr>
        <p:xfrm>
          <a:off x="0" y="3688824"/>
          <a:ext cx="9144000" cy="1036320"/>
        </p:xfrm>
        <a:graphic>
          <a:graphicData uri="http://schemas.openxmlformats.org/drawingml/2006/table">
            <a:tbl>
              <a:tblPr/>
              <a:tblGrid>
                <a:gridCol w="4572000"/>
                <a:gridCol w="4572000"/>
              </a:tblGrid>
              <a:tr h="0">
                <a:tc>
                  <a:txBody>
                    <a:bodyPr/>
                    <a:lstStyle/>
                    <a:p>
                      <a:pPr algn="ctr"/>
                      <a:r>
                        <a:rPr lang="fr-FR" sz="1400" b="1" dirty="0" err="1"/>
                        <a:t>Example</a:t>
                      </a:r>
                      <a:r>
                        <a:rPr lang="fr-FR" sz="1400" b="1" dirty="0"/>
                        <a:t> </a:t>
                      </a:r>
                      <a:r>
                        <a:rPr lang="fr-FR" sz="1400" b="1" dirty="0" err="1"/>
                        <a:t>research</a:t>
                      </a:r>
                      <a:r>
                        <a:rPr lang="fr-FR" sz="1400" b="1" dirty="0"/>
                        <a:t> </a:t>
                      </a:r>
                      <a:r>
                        <a:rPr lang="fr-FR" sz="1400" b="1" dirty="0" err="1"/>
                        <a:t>problem</a:t>
                      </a:r>
                      <a:endParaRPr lang="fr-FR" sz="1400" b="1" dirty="0"/>
                    </a:p>
                  </a:txBody>
                  <a:tcPr anchor="ctr">
                    <a:lnL>
                      <a:noFill/>
                    </a:lnL>
                    <a:lnR>
                      <a:noFill/>
                    </a:lnR>
                    <a:lnT>
                      <a:noFill/>
                    </a:lnT>
                    <a:lnB>
                      <a:noFill/>
                    </a:lnB>
                  </a:tcPr>
                </a:tc>
                <a:tc>
                  <a:txBody>
                    <a:bodyPr/>
                    <a:lstStyle/>
                    <a:p>
                      <a:pPr algn="ctr"/>
                      <a:r>
                        <a:rPr lang="fr-FR" sz="1400" b="1" dirty="0" err="1"/>
                        <a:t>Example</a:t>
                      </a:r>
                      <a:r>
                        <a:rPr lang="fr-FR" sz="1400" b="1" dirty="0"/>
                        <a:t> </a:t>
                      </a:r>
                      <a:r>
                        <a:rPr lang="fr-FR" sz="1400" b="1" dirty="0" err="1"/>
                        <a:t>research</a:t>
                      </a:r>
                      <a:r>
                        <a:rPr lang="fr-FR" sz="1400" b="1" dirty="0"/>
                        <a:t> question(s)</a:t>
                      </a:r>
                    </a:p>
                  </a:txBody>
                  <a:tcPr anchor="ctr">
                    <a:lnL>
                      <a:noFill/>
                    </a:lnL>
                    <a:lnR>
                      <a:noFill/>
                    </a:lnR>
                    <a:lnT>
                      <a:noFill/>
                    </a:lnT>
                    <a:lnB>
                      <a:noFill/>
                    </a:lnB>
                  </a:tcPr>
                </a:tc>
              </a:tr>
              <a:tr h="0">
                <a:tc>
                  <a:txBody>
                    <a:bodyPr/>
                    <a:lstStyle/>
                    <a:p>
                      <a:r>
                        <a:rPr lang="en-US" sz="1400" dirty="0"/>
                        <a:t>The teachers at school X do not have the skills to recognize or properly guide gifted children in the classroom.</a:t>
                      </a:r>
                    </a:p>
                  </a:txBody>
                  <a:tcPr anchor="ctr">
                    <a:lnL>
                      <a:noFill/>
                    </a:lnL>
                    <a:lnR>
                      <a:noFill/>
                    </a:lnR>
                    <a:lnT>
                      <a:noFill/>
                    </a:lnT>
                    <a:lnB>
                      <a:noFill/>
                    </a:lnB>
                  </a:tcPr>
                </a:tc>
                <a:tc>
                  <a:txBody>
                    <a:bodyPr/>
                    <a:lstStyle/>
                    <a:p>
                      <a:r>
                        <a:rPr lang="en-US" sz="1400" dirty="0"/>
                        <a:t>What practical techniques can teachers at school X use to better identify and guide gifted children?</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987502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4664"/>
            <a:ext cx="9144000" cy="738664"/>
          </a:xfrm>
          <a:prstGeom prst="rect">
            <a:avLst/>
          </a:prstGeom>
        </p:spPr>
        <p:txBody>
          <a:bodyPr wrap="square">
            <a:spAutoFit/>
          </a:bodyPr>
          <a:lstStyle/>
          <a:p>
            <a:r>
              <a:rPr lang="fr-FR" sz="1400" b="1" u="sng" dirty="0" smtClean="0">
                <a:solidFill>
                  <a:srgbClr val="FF0000"/>
                </a:solidFill>
              </a:rPr>
              <a:t>Types of </a:t>
            </a:r>
            <a:r>
              <a:rPr lang="fr-FR" sz="1400" b="1" u="sng" dirty="0" err="1" smtClean="0">
                <a:solidFill>
                  <a:srgbClr val="FF0000"/>
                </a:solidFill>
              </a:rPr>
              <a:t>research</a:t>
            </a:r>
            <a:r>
              <a:rPr lang="fr-FR" sz="1400" b="1" u="sng" dirty="0" smtClean="0">
                <a:solidFill>
                  <a:srgbClr val="FF0000"/>
                </a:solidFill>
              </a:rPr>
              <a:t> questions</a:t>
            </a:r>
          </a:p>
          <a:p>
            <a:endParaRPr lang="fr-FR" sz="1400" b="1" dirty="0">
              <a:solidFill>
                <a:srgbClr val="FF0000"/>
              </a:solidFill>
            </a:endParaRPr>
          </a:p>
          <a:p>
            <a:endParaRPr lang="fr-FR" sz="1400" b="1" dirty="0">
              <a:solidFill>
                <a:srgbClr val="FF0000"/>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2418393182"/>
              </p:ext>
            </p:extLst>
          </p:nvPr>
        </p:nvGraphicFramePr>
        <p:xfrm>
          <a:off x="0" y="908720"/>
          <a:ext cx="9144000" cy="5055545"/>
        </p:xfrm>
        <a:graphic>
          <a:graphicData uri="http://schemas.openxmlformats.org/drawingml/2006/table">
            <a:tbl>
              <a:tblPr>
                <a:tableStyleId>{D7AC3CCA-C797-4891-BE02-D94E43425B78}</a:tableStyleId>
              </a:tblPr>
              <a:tblGrid>
                <a:gridCol w="4572000"/>
                <a:gridCol w="4572000"/>
              </a:tblGrid>
              <a:tr h="330630">
                <a:tc>
                  <a:txBody>
                    <a:bodyPr/>
                    <a:lstStyle/>
                    <a:p>
                      <a:pPr algn="ctr"/>
                      <a:r>
                        <a:rPr lang="fr-FR" sz="1400" b="1" dirty="0" err="1">
                          <a:effectLst/>
                        </a:rPr>
                        <a:t>Research</a:t>
                      </a:r>
                      <a:r>
                        <a:rPr lang="fr-FR" sz="1400" b="1" dirty="0">
                          <a:effectLst/>
                        </a:rPr>
                        <a:t> question type</a:t>
                      </a:r>
                    </a:p>
                  </a:txBody>
                  <a:tcPr marL="82658" marR="82658" marT="41329" marB="41329" anchor="ctr"/>
                </a:tc>
                <a:tc>
                  <a:txBody>
                    <a:bodyPr/>
                    <a:lstStyle/>
                    <a:p>
                      <a:pPr algn="ctr"/>
                      <a:r>
                        <a:rPr lang="fr-FR" sz="1400" b="1" dirty="0"/>
                        <a:t>Formulation</a:t>
                      </a:r>
                    </a:p>
                  </a:txBody>
                  <a:tcPr marL="82658" marR="82658" marT="41329" marB="41329" anchor="ctr"/>
                </a:tc>
              </a:tr>
              <a:tr h="330630">
                <a:tc>
                  <a:txBody>
                    <a:bodyPr/>
                    <a:lstStyle/>
                    <a:p>
                      <a:r>
                        <a:rPr lang="fr-FR" sz="1400" dirty="0" smtClean="0"/>
                        <a:t>Descriptive </a:t>
                      </a:r>
                      <a:r>
                        <a:rPr lang="fr-FR" sz="1400" dirty="0" err="1" smtClean="0"/>
                        <a:t>research</a:t>
                      </a:r>
                      <a:endParaRPr lang="fr-FR" sz="1400" dirty="0"/>
                    </a:p>
                  </a:txBody>
                  <a:tcPr marL="82658" marR="82658" marT="41329" marB="41329" anchor="ctr"/>
                </a:tc>
                <a:tc>
                  <a:txBody>
                    <a:bodyPr/>
                    <a:lstStyle/>
                    <a:p>
                      <a:endParaRPr lang="en-US" sz="1400" dirty="0" smtClean="0"/>
                    </a:p>
                    <a:p>
                      <a:r>
                        <a:rPr lang="en-US" sz="1400" dirty="0" smtClean="0"/>
                        <a:t>What </a:t>
                      </a:r>
                      <a:r>
                        <a:rPr lang="en-US" sz="1400" dirty="0"/>
                        <a:t>are the characteristics of X?</a:t>
                      </a:r>
                    </a:p>
                  </a:txBody>
                  <a:tcPr marL="82658" marR="82658" marT="41329" marB="41329" anchor="ctr"/>
                </a:tc>
              </a:tr>
              <a:tr h="578603">
                <a:tc>
                  <a:txBody>
                    <a:bodyPr/>
                    <a:lstStyle/>
                    <a:p>
                      <a:r>
                        <a:rPr lang="fr-FR" sz="1400"/>
                        <a:t>Comparative research</a:t>
                      </a:r>
                    </a:p>
                  </a:txBody>
                  <a:tcPr marL="82658" marR="82658" marT="41329" marB="41329" anchor="ctr"/>
                </a:tc>
                <a:tc>
                  <a:txBody>
                    <a:bodyPr/>
                    <a:lstStyle/>
                    <a:p>
                      <a:r>
                        <a:rPr lang="en-US" sz="1400" dirty="0"/>
                        <a:t>What are the differences and similarities between X and Y?</a:t>
                      </a:r>
                    </a:p>
                  </a:txBody>
                  <a:tcPr marL="82658" marR="82658" marT="41329" marB="41329" anchor="ctr"/>
                </a:tc>
              </a:tr>
              <a:tr h="578603">
                <a:tc>
                  <a:txBody>
                    <a:bodyPr/>
                    <a:lstStyle/>
                    <a:p>
                      <a:r>
                        <a:rPr lang="fr-FR" sz="1400" dirty="0" err="1" smtClean="0"/>
                        <a:t>Correlational</a:t>
                      </a:r>
                      <a:r>
                        <a:rPr lang="fr-FR" sz="1400" dirty="0" smtClean="0"/>
                        <a:t> </a:t>
                      </a:r>
                      <a:r>
                        <a:rPr lang="fr-FR" sz="1400" dirty="0" err="1" smtClean="0"/>
                        <a:t>research</a:t>
                      </a:r>
                      <a:endParaRPr lang="fr-FR" sz="1400" dirty="0"/>
                    </a:p>
                  </a:txBody>
                  <a:tcPr marL="82658" marR="82658" marT="41329" marB="41329" anchor="ctr"/>
                </a:tc>
                <a:tc>
                  <a:txBody>
                    <a:bodyPr/>
                    <a:lstStyle/>
                    <a:p>
                      <a:r>
                        <a:rPr lang="en-US" sz="1400" dirty="0"/>
                        <a:t>What is the relationship between variable X and variable Y?</a:t>
                      </a:r>
                    </a:p>
                  </a:txBody>
                  <a:tcPr marL="82658" marR="82658" marT="41329" marB="41329" anchor="ctr"/>
                </a:tc>
              </a:tr>
              <a:tr h="578603">
                <a:tc>
                  <a:txBody>
                    <a:bodyPr/>
                    <a:lstStyle/>
                    <a:p>
                      <a:r>
                        <a:rPr lang="fr-FR" sz="1400"/>
                        <a:t>Exploratory research</a:t>
                      </a:r>
                    </a:p>
                  </a:txBody>
                  <a:tcPr marL="82658" marR="82658" marT="41329" marB="41329" anchor="ctr"/>
                </a:tc>
                <a:tc>
                  <a:txBody>
                    <a:bodyPr/>
                    <a:lstStyle/>
                    <a:p>
                      <a:r>
                        <a:rPr lang="en-US" sz="1400" dirty="0"/>
                        <a:t>What are the main factors in X? What is the role of Y in Z?</a:t>
                      </a:r>
                    </a:p>
                  </a:txBody>
                  <a:tcPr marL="82658" marR="82658" marT="41329" marB="41329" anchor="ctr"/>
                </a:tc>
              </a:tr>
              <a:tr h="826576">
                <a:tc>
                  <a:txBody>
                    <a:bodyPr/>
                    <a:lstStyle/>
                    <a:p>
                      <a:r>
                        <a:rPr lang="fr-FR" sz="1400" dirty="0" err="1"/>
                        <a:t>Explanatory</a:t>
                      </a:r>
                      <a:r>
                        <a:rPr lang="fr-FR" sz="1400" dirty="0"/>
                        <a:t> </a:t>
                      </a:r>
                      <a:r>
                        <a:rPr lang="fr-FR" sz="1400" dirty="0" err="1"/>
                        <a:t>research</a:t>
                      </a:r>
                      <a:endParaRPr lang="fr-FR" sz="1400" dirty="0"/>
                    </a:p>
                  </a:txBody>
                  <a:tcPr marL="82658" marR="82658" marT="41329" marB="41329" anchor="ctr"/>
                </a:tc>
                <a:tc>
                  <a:txBody>
                    <a:bodyPr/>
                    <a:lstStyle/>
                    <a:p>
                      <a:r>
                        <a:rPr lang="en-US" sz="1400" dirty="0"/>
                        <a:t>Does X have an effect on Y? What is the impact of Y on Z? What are the causes of X?</a:t>
                      </a:r>
                    </a:p>
                  </a:txBody>
                  <a:tcPr marL="82658" marR="82658" marT="41329" marB="41329" anchor="ctr"/>
                </a:tc>
              </a:tr>
              <a:tr h="826576">
                <a:tc>
                  <a:txBody>
                    <a:bodyPr/>
                    <a:lstStyle/>
                    <a:p>
                      <a:r>
                        <a:rPr lang="fr-FR" sz="1400"/>
                        <a:t>Evaluation research</a:t>
                      </a:r>
                    </a:p>
                  </a:txBody>
                  <a:tcPr marL="82658" marR="82658" marT="41329" marB="41329" anchor="ctr"/>
                </a:tc>
                <a:tc>
                  <a:txBody>
                    <a:bodyPr/>
                    <a:lstStyle/>
                    <a:p>
                      <a:r>
                        <a:rPr lang="en-US" sz="1400" dirty="0"/>
                        <a:t>What are the advantages and disadvantages of X? How well does Y work? How effective or desirable is Z?</a:t>
                      </a:r>
                    </a:p>
                  </a:txBody>
                  <a:tcPr marL="82658" marR="82658" marT="41329" marB="41329" anchor="ctr"/>
                </a:tc>
              </a:tr>
              <a:tr h="826576">
                <a:tc>
                  <a:txBody>
                    <a:bodyPr/>
                    <a:lstStyle/>
                    <a:p>
                      <a:r>
                        <a:rPr lang="fr-FR" sz="1400"/>
                        <a:t>Action research</a:t>
                      </a:r>
                    </a:p>
                  </a:txBody>
                  <a:tcPr marL="82658" marR="82658" marT="41329" marB="41329" anchor="ctr"/>
                </a:tc>
                <a:tc>
                  <a:txBody>
                    <a:bodyPr/>
                    <a:lstStyle/>
                    <a:p>
                      <a:r>
                        <a:rPr lang="en-US" sz="1400" dirty="0"/>
                        <a:t>How can X be achieved? What are the most effective strategies to improve Y?</a:t>
                      </a:r>
                    </a:p>
                  </a:txBody>
                  <a:tcPr marL="82658" marR="82658" marT="41329" marB="41329" anchor="ctr"/>
                </a:tc>
              </a:tr>
            </a:tbl>
          </a:graphicData>
        </a:graphic>
      </p:graphicFrame>
    </p:spTree>
    <p:extLst>
      <p:ext uri="{BB962C8B-B14F-4D97-AF65-F5344CB8AC3E}">
        <p14:creationId xmlns:p14="http://schemas.microsoft.com/office/powerpoint/2010/main" val="17203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Writing Strong Research Ques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aphicFrame>
        <p:nvGraphicFramePr>
          <p:cNvPr id="5" name="Tableau 4"/>
          <p:cNvGraphicFramePr>
            <a:graphicFrameLocks noGrp="1"/>
          </p:cNvGraphicFramePr>
          <p:nvPr>
            <p:extLst>
              <p:ext uri="{D42A27DB-BD31-4B8C-83A1-F6EECF244321}">
                <p14:modId xmlns:p14="http://schemas.microsoft.com/office/powerpoint/2010/main" val="3414091180"/>
              </p:ext>
            </p:extLst>
          </p:nvPr>
        </p:nvGraphicFramePr>
        <p:xfrm>
          <a:off x="307975" y="908720"/>
          <a:ext cx="8229600" cy="1280160"/>
        </p:xfrm>
        <a:graphic>
          <a:graphicData uri="http://schemas.openxmlformats.org/drawingml/2006/table">
            <a:tbl>
              <a:tblPr>
                <a:tableStyleId>{69C7853C-536D-4A76-A0AE-DD22124D55A5}</a:tableStyleId>
              </a:tblPr>
              <a:tblGrid>
                <a:gridCol w="4114800"/>
                <a:gridCol w="4114800"/>
              </a:tblGrid>
              <a:tr h="0">
                <a:tc>
                  <a:txBody>
                    <a:bodyPr/>
                    <a:lstStyle/>
                    <a:p>
                      <a:pPr algn="ctr" fontAlgn="t"/>
                      <a:r>
                        <a:rPr lang="fr-FR" dirty="0" smtClean="0">
                          <a:solidFill>
                            <a:srgbClr val="FF0000"/>
                          </a:solidFill>
                          <a:effectLst/>
                        </a:rPr>
                        <a:t>     </a:t>
                      </a:r>
                      <a:r>
                        <a:rPr lang="fr-FR" sz="1400" dirty="0" err="1" smtClean="0">
                          <a:solidFill>
                            <a:srgbClr val="FF0000"/>
                          </a:solidFill>
                          <a:effectLst/>
                        </a:rPr>
                        <a:t>Example</a:t>
                      </a:r>
                      <a:r>
                        <a:rPr lang="fr-FR" sz="1400" dirty="0" smtClean="0">
                          <a:solidFill>
                            <a:srgbClr val="FF0000"/>
                          </a:solidFill>
                          <a:effectLst/>
                        </a:rPr>
                        <a:t> </a:t>
                      </a:r>
                      <a:r>
                        <a:rPr lang="fr-FR" sz="1400" dirty="0" err="1">
                          <a:solidFill>
                            <a:srgbClr val="FF0000"/>
                          </a:solidFill>
                          <a:effectLst/>
                        </a:rPr>
                        <a:t>research</a:t>
                      </a:r>
                      <a:r>
                        <a:rPr lang="fr-FR" sz="1400" dirty="0">
                          <a:solidFill>
                            <a:srgbClr val="FF0000"/>
                          </a:solidFill>
                          <a:effectLst/>
                        </a:rPr>
                        <a:t> </a:t>
                      </a:r>
                      <a:r>
                        <a:rPr lang="fr-FR" sz="1400" dirty="0" err="1">
                          <a:solidFill>
                            <a:srgbClr val="FF0000"/>
                          </a:solidFill>
                          <a:effectLst/>
                        </a:rPr>
                        <a:t>problem</a:t>
                      </a:r>
                      <a:endParaRPr lang="fr-FR" sz="1400" dirty="0">
                        <a:solidFill>
                          <a:srgbClr val="FF0000"/>
                        </a:solidFill>
                        <a:effectLst/>
                      </a:endParaRPr>
                    </a:p>
                  </a:txBody>
                  <a:tcPr/>
                </a:tc>
                <a:tc>
                  <a:txBody>
                    <a:bodyPr/>
                    <a:lstStyle/>
                    <a:p>
                      <a:pPr marL="0" algn="ctr" defTabSz="914400" rtl="0" eaLnBrk="1" fontAlgn="t" latinLnBrk="0" hangingPunct="1"/>
                      <a:r>
                        <a:rPr lang="fr-FR" sz="1400" kern="1200" dirty="0" err="1">
                          <a:solidFill>
                            <a:srgbClr val="FF0000"/>
                          </a:solidFill>
                          <a:effectLst/>
                          <a:latin typeface="+mn-lt"/>
                          <a:ea typeface="+mn-ea"/>
                          <a:cs typeface="+mn-cs"/>
                        </a:rPr>
                        <a:t>Example</a:t>
                      </a:r>
                      <a:r>
                        <a:rPr lang="fr-FR" sz="1400" kern="1200" dirty="0">
                          <a:solidFill>
                            <a:srgbClr val="FF0000"/>
                          </a:solidFill>
                          <a:effectLst/>
                          <a:latin typeface="+mn-lt"/>
                          <a:ea typeface="+mn-ea"/>
                          <a:cs typeface="+mn-cs"/>
                        </a:rPr>
                        <a:t> </a:t>
                      </a:r>
                      <a:r>
                        <a:rPr lang="fr-FR" sz="1400" kern="1200" dirty="0" err="1">
                          <a:solidFill>
                            <a:srgbClr val="FF0000"/>
                          </a:solidFill>
                          <a:effectLst/>
                          <a:latin typeface="+mn-lt"/>
                          <a:ea typeface="+mn-ea"/>
                          <a:cs typeface="+mn-cs"/>
                        </a:rPr>
                        <a:t>research</a:t>
                      </a:r>
                      <a:r>
                        <a:rPr lang="fr-FR" sz="1400" kern="1200" dirty="0">
                          <a:solidFill>
                            <a:srgbClr val="FF0000"/>
                          </a:solidFill>
                          <a:effectLst/>
                          <a:latin typeface="+mn-lt"/>
                          <a:ea typeface="+mn-ea"/>
                          <a:cs typeface="+mn-cs"/>
                        </a:rPr>
                        <a:t> question(s)</a:t>
                      </a:r>
                    </a:p>
                  </a:txBody>
                  <a:tcPr/>
                </a:tc>
              </a:tr>
              <a:tr h="0">
                <a:tc>
                  <a:txBody>
                    <a:bodyPr/>
                    <a:lstStyle/>
                    <a:p>
                      <a:pPr fontAlgn="t"/>
                      <a:r>
                        <a:rPr lang="en-US">
                          <a:effectLst/>
                        </a:rPr>
                        <a:t>Teachers at the school do not have the skills to recognize or properly guide gifted children in the classroom.</a:t>
                      </a:r>
                    </a:p>
                  </a:txBody>
                  <a:tcPr/>
                </a:tc>
                <a:tc>
                  <a:txBody>
                    <a:bodyPr/>
                    <a:lstStyle/>
                    <a:p>
                      <a:pPr fontAlgn="t"/>
                      <a:r>
                        <a:rPr lang="en-US" dirty="0">
                          <a:effectLst/>
                        </a:rPr>
                        <a:t>What practical techniques can teachers use to better identify and guide gifted children?</a:t>
                      </a:r>
                    </a:p>
                  </a:txBody>
                  <a:tcPr/>
                </a:tc>
              </a:tr>
            </a:tbl>
          </a:graphicData>
        </a:graphic>
      </p:graphicFrame>
      <p:sp>
        <p:nvSpPr>
          <p:cNvPr id="6" name="Rectangle 3"/>
          <p:cNvSpPr>
            <a:spLocks noChangeArrowheads="1"/>
          </p:cNvSpPr>
          <p:nvPr/>
        </p:nvSpPr>
        <p:spPr bwMode="auto">
          <a:xfrm>
            <a:off x="307975" y="369641"/>
            <a:ext cx="5642891" cy="67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8700" rIns="91440" bIns="7935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err="1" smtClean="0">
                <a:ln>
                  <a:noFill/>
                </a:ln>
                <a:solidFill>
                  <a:srgbClr val="1B2B68"/>
                </a:solidFill>
                <a:effectLst/>
                <a:cs typeface="Arial" pitchFamily="34" charset="0"/>
              </a:rPr>
              <a:t>Using</a:t>
            </a:r>
            <a:r>
              <a:rPr kumimoji="0" lang="fr-FR" sz="1400" b="1" i="0" u="none" strike="noStrike" cap="none" normalizeH="0" baseline="0" dirty="0" smtClean="0">
                <a:ln>
                  <a:noFill/>
                </a:ln>
                <a:solidFill>
                  <a:srgbClr val="1B2B68"/>
                </a:solidFill>
                <a:effectLst/>
                <a:cs typeface="Arial" pitchFamily="34" charset="0"/>
              </a:rPr>
              <a:t> </a:t>
            </a:r>
            <a:r>
              <a:rPr kumimoji="0" lang="fr-FR" sz="1400" b="1" i="0" u="none" strike="noStrike" cap="none" normalizeH="0" baseline="0" dirty="0" err="1" smtClean="0">
                <a:ln>
                  <a:noFill/>
                </a:ln>
                <a:solidFill>
                  <a:srgbClr val="1B2B68"/>
                </a:solidFill>
                <a:effectLst/>
                <a:cs typeface="Arial" pitchFamily="34" charset="0"/>
              </a:rPr>
              <a:t>your</a:t>
            </a:r>
            <a:r>
              <a:rPr kumimoji="0" lang="fr-FR" sz="1400" b="1" i="0" u="none" strike="noStrike" cap="none" normalizeH="0" baseline="0" dirty="0" smtClean="0">
                <a:ln>
                  <a:noFill/>
                </a:ln>
                <a:solidFill>
                  <a:srgbClr val="1B2B68"/>
                </a:solidFill>
                <a:effectLst/>
                <a:cs typeface="Arial" pitchFamily="34" charset="0"/>
              </a:rPr>
              <a:t> </a:t>
            </a:r>
            <a:r>
              <a:rPr kumimoji="0" lang="fr-FR" sz="1400" b="1" i="0" u="none" strike="noStrike" cap="none" normalizeH="0" baseline="0" dirty="0" err="1" smtClean="0">
                <a:ln>
                  <a:noFill/>
                </a:ln>
                <a:solidFill>
                  <a:srgbClr val="1B2B68"/>
                </a:solidFill>
                <a:effectLst/>
                <a:cs typeface="Arial" pitchFamily="34" charset="0"/>
              </a:rPr>
              <a:t>research</a:t>
            </a:r>
            <a:r>
              <a:rPr kumimoji="0" lang="fr-FR" sz="1400" b="1" i="0" u="none" strike="noStrike" cap="none" normalizeH="0" baseline="0" dirty="0" smtClean="0">
                <a:ln>
                  <a:noFill/>
                </a:ln>
                <a:solidFill>
                  <a:srgbClr val="1B2B68"/>
                </a:solidFill>
                <a:effectLst/>
                <a:cs typeface="Arial" pitchFamily="34" charset="0"/>
              </a:rPr>
              <a:t> </a:t>
            </a:r>
            <a:r>
              <a:rPr kumimoji="0" lang="fr-FR" sz="1400" b="1" i="0" u="none" strike="noStrike" cap="none" normalizeH="0" baseline="0" dirty="0" err="1" smtClean="0">
                <a:ln>
                  <a:noFill/>
                </a:ln>
                <a:solidFill>
                  <a:srgbClr val="1B2B68"/>
                </a:solidFill>
                <a:effectLst/>
                <a:cs typeface="Arial" pitchFamily="34" charset="0"/>
              </a:rPr>
              <a:t>problem</a:t>
            </a:r>
            <a:r>
              <a:rPr kumimoji="0" lang="fr-FR" sz="1400" b="1" i="0" u="none" strike="noStrike" cap="none" normalizeH="0" baseline="0" dirty="0" smtClean="0">
                <a:ln>
                  <a:noFill/>
                </a:ln>
                <a:solidFill>
                  <a:srgbClr val="1B2B68"/>
                </a:solidFill>
                <a:effectLst/>
                <a:cs typeface="Arial" pitchFamily="34" charset="0"/>
              </a:rPr>
              <a:t> to </a:t>
            </a:r>
            <a:r>
              <a:rPr kumimoji="0" lang="fr-FR" sz="1400" b="1" i="0" u="none" strike="noStrike" cap="none" normalizeH="0" baseline="0" dirty="0" err="1" smtClean="0">
                <a:ln>
                  <a:noFill/>
                </a:ln>
                <a:solidFill>
                  <a:srgbClr val="1B2B68"/>
                </a:solidFill>
                <a:effectLst/>
                <a:cs typeface="Arial" pitchFamily="34" charset="0"/>
              </a:rPr>
              <a:t>develop</a:t>
            </a:r>
            <a:r>
              <a:rPr kumimoji="0" lang="fr-FR" sz="1400" b="1" i="0" u="none" strike="noStrike" cap="none" normalizeH="0" baseline="0" dirty="0" smtClean="0">
                <a:ln>
                  <a:noFill/>
                </a:ln>
                <a:solidFill>
                  <a:srgbClr val="1B2B68"/>
                </a:solidFill>
                <a:effectLst/>
                <a:cs typeface="Arial" pitchFamily="34" charset="0"/>
              </a:rPr>
              <a:t> </a:t>
            </a:r>
            <a:r>
              <a:rPr kumimoji="0" lang="fr-FR" sz="1400" b="1" i="0" u="none" strike="noStrike" cap="none" normalizeH="0" baseline="0" dirty="0" err="1" smtClean="0">
                <a:ln>
                  <a:noFill/>
                </a:ln>
                <a:solidFill>
                  <a:srgbClr val="1B2B68"/>
                </a:solidFill>
                <a:effectLst/>
                <a:cs typeface="Arial" pitchFamily="34" charset="0"/>
              </a:rPr>
              <a:t>your</a:t>
            </a:r>
            <a:r>
              <a:rPr kumimoji="0" lang="fr-FR" sz="1400" b="1" i="0" u="none" strike="noStrike" cap="none" normalizeH="0" baseline="0" dirty="0" smtClean="0">
                <a:ln>
                  <a:noFill/>
                </a:ln>
                <a:solidFill>
                  <a:srgbClr val="1B2B68"/>
                </a:solidFill>
                <a:effectLst/>
                <a:cs typeface="Arial" pitchFamily="34" charset="0"/>
              </a:rPr>
              <a:t> </a:t>
            </a:r>
            <a:r>
              <a:rPr kumimoji="0" lang="fr-FR" sz="1400" b="1" i="0" u="none" strike="noStrike" cap="none" normalizeH="0" baseline="0" dirty="0" err="1" smtClean="0">
                <a:ln>
                  <a:noFill/>
                </a:ln>
                <a:solidFill>
                  <a:srgbClr val="1B2B68"/>
                </a:solidFill>
                <a:effectLst/>
                <a:cs typeface="Arial" pitchFamily="34" charset="0"/>
              </a:rPr>
              <a:t>research</a:t>
            </a:r>
            <a:r>
              <a:rPr kumimoji="0" lang="fr-FR" sz="1400" b="1" i="0" u="none" strike="noStrike" cap="none" normalizeH="0" baseline="0" dirty="0" smtClean="0">
                <a:ln>
                  <a:noFill/>
                </a:ln>
                <a:solidFill>
                  <a:srgbClr val="1B2B68"/>
                </a:solidFill>
                <a:effectLst/>
                <a:cs typeface="Arial" pitchFamily="34" charset="0"/>
              </a:rPr>
              <a:t> question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cs typeface="Arial" pitchFamily="34" charset="0"/>
            </a:endParaRPr>
          </a:p>
        </p:txBody>
      </p:sp>
      <p:sp>
        <p:nvSpPr>
          <p:cNvPr id="7" name="Rectangle 6"/>
          <p:cNvSpPr/>
          <p:nvPr/>
        </p:nvSpPr>
        <p:spPr>
          <a:xfrm>
            <a:off x="312702" y="2348880"/>
            <a:ext cx="8219737" cy="307777"/>
          </a:xfrm>
          <a:prstGeom prst="rect">
            <a:avLst/>
          </a:prstGeom>
        </p:spPr>
        <p:txBody>
          <a:bodyPr wrap="square">
            <a:spAutoFit/>
          </a:bodyPr>
          <a:lstStyle/>
          <a:p>
            <a:pPr fontAlgn="base">
              <a:spcBef>
                <a:spcPct val="0"/>
              </a:spcBef>
              <a:spcAft>
                <a:spcPct val="0"/>
              </a:spcAft>
            </a:pPr>
            <a:r>
              <a:rPr lang="en-US" sz="1400" b="1" dirty="0">
                <a:solidFill>
                  <a:srgbClr val="1B2B68"/>
                </a:solidFill>
                <a:cs typeface="Arial" pitchFamily="34" charset="0"/>
              </a:rPr>
              <a:t>What makes a strong research question?</a:t>
            </a:r>
          </a:p>
        </p:txBody>
      </p:sp>
      <p:sp>
        <p:nvSpPr>
          <p:cNvPr id="8" name="Rectangle 7"/>
          <p:cNvSpPr/>
          <p:nvPr/>
        </p:nvSpPr>
        <p:spPr>
          <a:xfrm>
            <a:off x="455439" y="2690431"/>
            <a:ext cx="2440092" cy="307777"/>
          </a:xfrm>
          <a:prstGeom prst="rect">
            <a:avLst/>
          </a:prstGeom>
        </p:spPr>
        <p:txBody>
          <a:bodyPr wrap="none">
            <a:spAutoFit/>
          </a:bodyPr>
          <a:lstStyle/>
          <a:p>
            <a:pPr fontAlgn="base">
              <a:spcBef>
                <a:spcPct val="0"/>
              </a:spcBef>
              <a:spcAft>
                <a:spcPct val="0"/>
              </a:spcAft>
            </a:pPr>
            <a:r>
              <a:rPr lang="fr-FR" sz="1400" b="1" dirty="0" err="1">
                <a:solidFill>
                  <a:srgbClr val="1B2B68"/>
                </a:solidFill>
                <a:cs typeface="Arial" pitchFamily="34" charset="0"/>
              </a:rPr>
              <a:t>Focused</a:t>
            </a:r>
            <a:r>
              <a:rPr lang="fr-FR" sz="1400" b="1" dirty="0">
                <a:solidFill>
                  <a:srgbClr val="1B2B68"/>
                </a:solidFill>
                <a:cs typeface="Arial" pitchFamily="34" charset="0"/>
              </a:rPr>
              <a:t> and </a:t>
            </a:r>
            <a:r>
              <a:rPr lang="fr-FR" sz="1400" b="1" dirty="0" err="1">
                <a:solidFill>
                  <a:srgbClr val="1B2B68"/>
                </a:solidFill>
                <a:cs typeface="Arial" pitchFamily="34" charset="0"/>
              </a:rPr>
              <a:t>researchable</a:t>
            </a:r>
            <a:endParaRPr lang="fr-FR" sz="1400" b="1" dirty="0">
              <a:solidFill>
                <a:srgbClr val="1B2B68"/>
              </a:solidFill>
              <a:cs typeface="Arial" pitchFamily="34" charset="0"/>
            </a:endParaRPr>
          </a:p>
        </p:txBody>
      </p:sp>
      <p:graphicFrame>
        <p:nvGraphicFramePr>
          <p:cNvPr id="9" name="Tableau 8"/>
          <p:cNvGraphicFramePr>
            <a:graphicFrameLocks noGrp="1"/>
          </p:cNvGraphicFramePr>
          <p:nvPr>
            <p:extLst>
              <p:ext uri="{D42A27DB-BD31-4B8C-83A1-F6EECF244321}">
                <p14:modId xmlns:p14="http://schemas.microsoft.com/office/powerpoint/2010/main" val="1546877267"/>
              </p:ext>
            </p:extLst>
          </p:nvPr>
        </p:nvGraphicFramePr>
        <p:xfrm>
          <a:off x="453951" y="3088200"/>
          <a:ext cx="8078488" cy="3437144"/>
        </p:xfrm>
        <a:graphic>
          <a:graphicData uri="http://schemas.openxmlformats.org/drawingml/2006/table">
            <a:tbl>
              <a:tblPr>
                <a:tableStyleId>{775DCB02-9BB8-47FD-8907-85C794F793BA}</a:tableStyleId>
              </a:tblPr>
              <a:tblGrid>
                <a:gridCol w="4039244"/>
                <a:gridCol w="4039244"/>
              </a:tblGrid>
              <a:tr h="125179">
                <a:tc>
                  <a:txBody>
                    <a:bodyPr/>
                    <a:lstStyle/>
                    <a:p>
                      <a:pPr algn="l" fontAlgn="t"/>
                      <a:r>
                        <a:rPr lang="fr-FR" sz="1300" b="1" dirty="0" smtClean="0">
                          <a:solidFill>
                            <a:srgbClr val="FF0000"/>
                          </a:solidFill>
                          <a:effectLst/>
                        </a:rPr>
                        <a:t>                                  </a:t>
                      </a:r>
                      <a:r>
                        <a:rPr lang="fr-FR" sz="1300" b="1" dirty="0" err="1" smtClean="0">
                          <a:solidFill>
                            <a:srgbClr val="FF0000"/>
                          </a:solidFill>
                          <a:effectLst/>
                        </a:rPr>
                        <a:t>Criteria</a:t>
                      </a:r>
                      <a:endParaRPr lang="fr-FR" sz="1300" b="1" dirty="0">
                        <a:solidFill>
                          <a:srgbClr val="FF0000"/>
                        </a:solidFill>
                        <a:effectLst/>
                      </a:endParaRPr>
                    </a:p>
                  </a:txBody>
                  <a:tcPr marL="66805" marR="66805" marT="33403" marB="33403"/>
                </a:tc>
                <a:tc>
                  <a:txBody>
                    <a:bodyPr/>
                    <a:lstStyle/>
                    <a:p>
                      <a:pPr marL="0" algn="l" defTabSz="914400" rtl="0" eaLnBrk="1" fontAlgn="t" latinLnBrk="0" hangingPunct="1"/>
                      <a:r>
                        <a:rPr lang="fr-FR" sz="1300" b="1" dirty="0" smtClean="0">
                          <a:solidFill>
                            <a:srgbClr val="FF0000"/>
                          </a:solidFill>
                          <a:effectLst/>
                        </a:rPr>
                        <a:t>                                        </a:t>
                      </a:r>
                      <a:r>
                        <a:rPr lang="fr-FR" sz="1300" b="1" kern="1200" dirty="0" err="1" smtClean="0">
                          <a:solidFill>
                            <a:srgbClr val="FF0000"/>
                          </a:solidFill>
                          <a:effectLst/>
                        </a:rPr>
                        <a:t>Explanation</a:t>
                      </a:r>
                      <a:endParaRPr lang="fr-FR" sz="1300" b="1" kern="1200" dirty="0">
                        <a:solidFill>
                          <a:srgbClr val="FF0000"/>
                        </a:solidFill>
                        <a:effectLst/>
                        <a:latin typeface="+mn-lt"/>
                        <a:ea typeface="+mn-ea"/>
                        <a:cs typeface="+mn-cs"/>
                      </a:endParaRPr>
                    </a:p>
                  </a:txBody>
                  <a:tcPr marL="66805" marR="66805" marT="33403" marB="33403"/>
                </a:tc>
              </a:tr>
              <a:tr h="688483">
                <a:tc>
                  <a:txBody>
                    <a:bodyPr/>
                    <a:lstStyle/>
                    <a:p>
                      <a:pPr algn="l" fontAlgn="t"/>
                      <a:r>
                        <a:rPr lang="en-US" sz="1300">
                          <a:effectLst/>
                        </a:rPr>
                        <a:t>Focused on a single topic</a:t>
                      </a:r>
                    </a:p>
                  </a:txBody>
                  <a:tcPr marL="66805" marR="66805" marT="33403" marB="33403"/>
                </a:tc>
                <a:tc>
                  <a:txBody>
                    <a:bodyPr/>
                    <a:lstStyle/>
                    <a:p>
                      <a:pPr algn="just" fontAlgn="t"/>
                      <a:r>
                        <a:rPr lang="en-US" sz="1300" dirty="0">
                          <a:effectLst/>
                        </a:rPr>
                        <a:t>Your central research question should work together with your research problem to keep your work focused. If you have multiple questions, they should all clearly tie back to your central aim.</a:t>
                      </a:r>
                    </a:p>
                  </a:txBody>
                  <a:tcPr marL="66805" marR="66805" marT="33403" marB="33403"/>
                </a:tc>
              </a:tr>
              <a:tr h="782367">
                <a:tc>
                  <a:txBody>
                    <a:bodyPr/>
                    <a:lstStyle/>
                    <a:p>
                      <a:pPr algn="l" fontAlgn="t"/>
                      <a:r>
                        <a:rPr lang="fr-FR" sz="1300" dirty="0" err="1">
                          <a:effectLst/>
                        </a:rPr>
                        <a:t>Answerable</a:t>
                      </a:r>
                      <a:r>
                        <a:rPr lang="fr-FR" sz="1300" dirty="0">
                          <a:effectLst/>
                        </a:rPr>
                        <a:t> </a:t>
                      </a:r>
                      <a:r>
                        <a:rPr lang="fr-FR" sz="1300" dirty="0" err="1">
                          <a:effectLst/>
                        </a:rPr>
                        <a:t>using</a:t>
                      </a:r>
                      <a:r>
                        <a:rPr lang="fr-FR" sz="1300" dirty="0">
                          <a:effectLst/>
                        </a:rPr>
                        <a:t> </a:t>
                      </a:r>
                      <a:r>
                        <a:rPr lang="fr-FR" sz="1300" dirty="0" err="1" smtClean="0">
                          <a:effectLst/>
                        </a:rPr>
                        <a:t>credible</a:t>
                      </a:r>
                      <a:r>
                        <a:rPr lang="fr-FR" sz="1300" dirty="0" smtClean="0">
                          <a:effectLst/>
                        </a:rPr>
                        <a:t> sources</a:t>
                      </a:r>
                      <a:endParaRPr lang="fr-FR" sz="1300" b="0" u="sng" dirty="0">
                        <a:effectLst/>
                      </a:endParaRPr>
                    </a:p>
                  </a:txBody>
                  <a:tcPr marL="66805" marR="66805" marT="33403" marB="33403"/>
                </a:tc>
                <a:tc>
                  <a:txBody>
                    <a:bodyPr/>
                    <a:lstStyle/>
                    <a:p>
                      <a:pPr fontAlgn="t"/>
                      <a:r>
                        <a:rPr lang="en-US" sz="1300" dirty="0">
                          <a:effectLst/>
                        </a:rPr>
                        <a:t>Your question must be answerable using </a:t>
                      </a:r>
                      <a:r>
                        <a:rPr lang="en-US" sz="1300" dirty="0" smtClean="0">
                          <a:effectLst/>
                        </a:rPr>
                        <a:t>quantitative</a:t>
                      </a:r>
                      <a:r>
                        <a:rPr lang="en-US" sz="1300" dirty="0">
                          <a:effectLst/>
                        </a:rPr>
                        <a:t> and/or </a:t>
                      </a:r>
                      <a:r>
                        <a:rPr lang="en-US" sz="1300" dirty="0" smtClean="0">
                          <a:effectLst/>
                        </a:rPr>
                        <a:t>qualitative data, </a:t>
                      </a:r>
                      <a:r>
                        <a:rPr lang="en-US" sz="1300" dirty="0">
                          <a:effectLst/>
                        </a:rPr>
                        <a:t>or by reading scholarly sources on the topic to develop your argument. If such data is impossible to access, you likely need to rethink your question.</a:t>
                      </a:r>
                    </a:p>
                  </a:txBody>
                  <a:tcPr marL="66805" marR="66805" marT="33403" marB="33403"/>
                </a:tc>
              </a:tr>
              <a:tr h="688483">
                <a:tc>
                  <a:txBody>
                    <a:bodyPr/>
                    <a:lstStyle/>
                    <a:p>
                      <a:pPr algn="l" fontAlgn="t"/>
                      <a:r>
                        <a:rPr lang="en-US" sz="1300" dirty="0">
                          <a:effectLst/>
                        </a:rPr>
                        <a:t>Not based on value </a:t>
                      </a:r>
                      <a:r>
                        <a:rPr lang="en-US" sz="1300" dirty="0" err="1">
                          <a:effectLst/>
                        </a:rPr>
                        <a:t>judgements</a:t>
                      </a:r>
                      <a:endParaRPr lang="en-US" sz="1300" dirty="0">
                        <a:effectLst/>
                      </a:endParaRPr>
                    </a:p>
                  </a:txBody>
                  <a:tcPr marL="66805" marR="66805" marT="33403" marB="33403"/>
                </a:tc>
                <a:tc>
                  <a:txBody>
                    <a:bodyPr/>
                    <a:lstStyle/>
                    <a:p>
                      <a:pPr algn="l" fontAlgn="t"/>
                      <a:r>
                        <a:rPr lang="en-US" sz="1300" dirty="0">
                          <a:effectLst/>
                        </a:rPr>
                        <a:t>Avoid subjective words like good, bad, better and worse. These do not give clear criteria for answering the question.</a:t>
                      </a:r>
                    </a:p>
                    <a:p>
                      <a:pPr algn="l" fontAlgn="t">
                        <a:buFont typeface="Arial"/>
                        <a:buChar char="•"/>
                      </a:pPr>
                      <a:r>
                        <a:rPr lang="en-US" sz="1300" dirty="0">
                          <a:effectLst/>
                        </a:rPr>
                        <a:t>Is X or Y a better policy?</a:t>
                      </a:r>
                    </a:p>
                    <a:p>
                      <a:pPr algn="l" fontAlgn="t">
                        <a:buFont typeface="Arial"/>
                        <a:buChar char="•"/>
                      </a:pPr>
                      <a:r>
                        <a:rPr lang="en-US" sz="1300" dirty="0">
                          <a:effectLst/>
                        </a:rPr>
                        <a:t>How effective are X and Y policies at reducing rates of Z?</a:t>
                      </a:r>
                    </a:p>
                  </a:txBody>
                  <a:tcPr marL="66805" marR="66805" marT="33403" marB="33403"/>
                </a:tc>
              </a:tr>
            </a:tbl>
          </a:graphicData>
        </a:graphic>
      </p:graphicFrame>
    </p:spTree>
    <p:extLst>
      <p:ext uri="{BB962C8B-B14F-4D97-AF65-F5344CB8AC3E}">
        <p14:creationId xmlns:p14="http://schemas.microsoft.com/office/powerpoint/2010/main" val="2645129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314072"/>
            <a:ext cx="4572000" cy="738664"/>
          </a:xfrm>
          <a:prstGeom prst="rect">
            <a:avLst/>
          </a:prstGeom>
        </p:spPr>
        <p:txBody>
          <a:bodyPr>
            <a:spAutoFit/>
          </a:bodyPr>
          <a:lstStyle/>
          <a:p>
            <a:r>
              <a:rPr lang="fr-FR" sz="1400" b="1" dirty="0" err="1"/>
              <a:t>Feasible</a:t>
            </a:r>
            <a:r>
              <a:rPr lang="fr-FR" sz="1400" b="1" dirty="0"/>
              <a:t> and </a:t>
            </a:r>
            <a:r>
              <a:rPr lang="fr-FR" sz="1400" b="1" dirty="0" err="1"/>
              <a:t>specific</a:t>
            </a:r>
            <a:endParaRPr lang="fr-FR" sz="1400" b="1" dirty="0"/>
          </a:p>
          <a:p>
            <a:r>
              <a:rPr lang="fr-FR" sz="1400" dirty="0"/>
              <a:t/>
            </a:r>
            <a:br>
              <a:rPr lang="fr-FR" sz="1400" dirty="0"/>
            </a:br>
            <a:endParaRPr lang="fr-FR" sz="1400" dirty="0"/>
          </a:p>
        </p:txBody>
      </p:sp>
      <p:graphicFrame>
        <p:nvGraphicFramePr>
          <p:cNvPr id="5" name="Tableau 4"/>
          <p:cNvGraphicFramePr>
            <a:graphicFrameLocks noGrp="1"/>
          </p:cNvGraphicFramePr>
          <p:nvPr>
            <p:extLst>
              <p:ext uri="{D42A27DB-BD31-4B8C-83A1-F6EECF244321}">
                <p14:modId xmlns:p14="http://schemas.microsoft.com/office/powerpoint/2010/main" val="226601164"/>
              </p:ext>
            </p:extLst>
          </p:nvPr>
        </p:nvGraphicFramePr>
        <p:xfrm>
          <a:off x="107504" y="764704"/>
          <a:ext cx="9036496" cy="4876800"/>
        </p:xfrm>
        <a:graphic>
          <a:graphicData uri="http://schemas.openxmlformats.org/drawingml/2006/table">
            <a:tbl>
              <a:tblPr>
                <a:tableStyleId>{775DCB02-9BB8-47FD-8907-85C794F793BA}</a:tableStyleId>
              </a:tblPr>
              <a:tblGrid>
                <a:gridCol w="4518248"/>
                <a:gridCol w="4518248"/>
              </a:tblGrid>
              <a:tr h="229496">
                <a:tc>
                  <a:txBody>
                    <a:bodyPr/>
                    <a:lstStyle/>
                    <a:p>
                      <a:pPr algn="ctr" fontAlgn="t"/>
                      <a:r>
                        <a:rPr lang="fr-FR" sz="1100" b="1" dirty="0" err="1">
                          <a:solidFill>
                            <a:srgbClr val="FF0000"/>
                          </a:solidFill>
                          <a:effectLst/>
                        </a:rPr>
                        <a:t>Criteria</a:t>
                      </a:r>
                      <a:endParaRPr lang="fr-FR" sz="1100" b="1" dirty="0">
                        <a:solidFill>
                          <a:srgbClr val="FF0000"/>
                        </a:solidFill>
                        <a:effectLst/>
                      </a:endParaRPr>
                    </a:p>
                  </a:txBody>
                  <a:tcPr marL="57374" marR="57374" marT="28687" marB="28687"/>
                </a:tc>
                <a:tc>
                  <a:txBody>
                    <a:bodyPr/>
                    <a:lstStyle/>
                    <a:p>
                      <a:pPr algn="ctr" fontAlgn="t"/>
                      <a:r>
                        <a:rPr lang="fr-FR" sz="1100" b="1" dirty="0" err="1">
                          <a:solidFill>
                            <a:srgbClr val="FF0000"/>
                          </a:solidFill>
                          <a:effectLst/>
                        </a:rPr>
                        <a:t>Explanation</a:t>
                      </a:r>
                      <a:endParaRPr lang="fr-FR" sz="1100" b="1" dirty="0">
                        <a:solidFill>
                          <a:srgbClr val="FF0000"/>
                        </a:solidFill>
                        <a:effectLst/>
                      </a:endParaRPr>
                    </a:p>
                  </a:txBody>
                  <a:tcPr marL="57374" marR="57374" marT="28687" marB="28687"/>
                </a:tc>
              </a:tr>
              <a:tr h="1434353">
                <a:tc>
                  <a:txBody>
                    <a:bodyPr/>
                    <a:lstStyle/>
                    <a:p>
                      <a:pPr algn="l" fontAlgn="t"/>
                      <a:endParaRPr lang="fr-FR" sz="1100" dirty="0" smtClean="0">
                        <a:effectLst/>
                      </a:endParaRPr>
                    </a:p>
                    <a:p>
                      <a:pPr algn="l" fontAlgn="t"/>
                      <a:r>
                        <a:rPr lang="fr-FR" sz="1100" dirty="0" err="1" smtClean="0">
                          <a:effectLst/>
                        </a:rPr>
                        <a:t>Answerable</a:t>
                      </a:r>
                      <a:r>
                        <a:rPr lang="fr-FR" sz="1100" dirty="0" smtClean="0">
                          <a:effectLst/>
                        </a:rPr>
                        <a:t> </a:t>
                      </a:r>
                      <a:r>
                        <a:rPr lang="fr-FR" sz="1100" dirty="0" err="1">
                          <a:effectLst/>
                        </a:rPr>
                        <a:t>within</a:t>
                      </a:r>
                      <a:r>
                        <a:rPr lang="fr-FR" sz="1100" dirty="0">
                          <a:effectLst/>
                        </a:rPr>
                        <a:t> </a:t>
                      </a:r>
                      <a:r>
                        <a:rPr lang="fr-FR" sz="1100" dirty="0" err="1">
                          <a:effectLst/>
                        </a:rPr>
                        <a:t>practical</a:t>
                      </a:r>
                      <a:r>
                        <a:rPr lang="fr-FR" sz="1100" dirty="0">
                          <a:effectLst/>
                        </a:rPr>
                        <a:t> </a:t>
                      </a:r>
                      <a:r>
                        <a:rPr lang="fr-FR" sz="1100" dirty="0" err="1">
                          <a:effectLst/>
                        </a:rPr>
                        <a:t>constraints</a:t>
                      </a:r>
                      <a:endParaRPr lang="fr-FR" sz="1100" dirty="0">
                        <a:effectLst/>
                      </a:endParaRPr>
                    </a:p>
                  </a:txBody>
                  <a:tcPr marL="57374" marR="57374" marT="28687" marB="28687"/>
                </a:tc>
                <a:tc>
                  <a:txBody>
                    <a:bodyPr/>
                    <a:lstStyle/>
                    <a:p>
                      <a:pPr fontAlgn="t"/>
                      <a:r>
                        <a:rPr lang="en-US" sz="1100">
                          <a:effectLst/>
                        </a:rPr>
                        <a:t>Make sure you have enough time and resources to do all research required to answer your question. If it seems you will not be able to gain access to the data you need, consider narrowing down your question to be more specific.</a:t>
                      </a:r>
                    </a:p>
                  </a:txBody>
                  <a:tcPr marL="57374" marR="57374" marT="28687" marB="28687"/>
                </a:tc>
              </a:tr>
              <a:tr h="1950720">
                <a:tc>
                  <a:txBody>
                    <a:bodyPr/>
                    <a:lstStyle/>
                    <a:p>
                      <a:pPr algn="l" fontAlgn="t"/>
                      <a:endParaRPr lang="fr-FR" sz="1100" dirty="0" smtClean="0">
                        <a:effectLst/>
                      </a:endParaRPr>
                    </a:p>
                    <a:p>
                      <a:pPr algn="l" fontAlgn="t"/>
                      <a:r>
                        <a:rPr lang="fr-FR" sz="1100" dirty="0" smtClean="0">
                          <a:effectLst/>
                        </a:rPr>
                        <a:t>Uses </a:t>
                      </a:r>
                      <a:r>
                        <a:rPr lang="fr-FR" sz="1100" dirty="0" err="1">
                          <a:effectLst/>
                        </a:rPr>
                        <a:t>specific</a:t>
                      </a:r>
                      <a:r>
                        <a:rPr lang="fr-FR" sz="1100" dirty="0">
                          <a:effectLst/>
                        </a:rPr>
                        <a:t>, </a:t>
                      </a:r>
                      <a:r>
                        <a:rPr lang="fr-FR" sz="1100" dirty="0" err="1">
                          <a:effectLst/>
                        </a:rPr>
                        <a:t>well-defined</a:t>
                      </a:r>
                      <a:r>
                        <a:rPr lang="fr-FR" sz="1100" dirty="0">
                          <a:effectLst/>
                        </a:rPr>
                        <a:t> concepts</a:t>
                      </a:r>
                    </a:p>
                  </a:txBody>
                  <a:tcPr marL="57374" marR="57374" marT="28687" marB="28687"/>
                </a:tc>
                <a:tc>
                  <a:txBody>
                    <a:bodyPr/>
                    <a:lstStyle/>
                    <a:p>
                      <a:pPr fontAlgn="t"/>
                      <a:r>
                        <a:rPr lang="en-US" sz="1100">
                          <a:effectLst/>
                        </a:rPr>
                        <a:t>All the terms you use in the research question should have clear meanings. Avoid vague language, jargon, and too-broad ideas.</a:t>
                      </a:r>
                    </a:p>
                    <a:p>
                      <a:pPr fontAlgn="t">
                        <a:buFont typeface="Arial"/>
                        <a:buChar char="•"/>
                      </a:pPr>
                      <a:r>
                        <a:rPr lang="en-US" sz="1100">
                          <a:effectLst/>
                        </a:rPr>
                        <a:t>What effect does social media have on people’s minds?</a:t>
                      </a:r>
                    </a:p>
                    <a:p>
                      <a:pPr fontAlgn="t">
                        <a:buFont typeface="Arial"/>
                        <a:buChar char="•"/>
                      </a:pPr>
                      <a:r>
                        <a:rPr lang="en-US" sz="1100">
                          <a:effectLst/>
                        </a:rPr>
                        <a:t>What effect does daily use of Twitter have on the attention span of 16-year-olds at your local high school?</a:t>
                      </a:r>
                    </a:p>
                  </a:txBody>
                  <a:tcPr marL="57374" marR="57374" marT="28687" marB="28687"/>
                </a:tc>
              </a:tr>
              <a:tr h="1262231">
                <a:tc>
                  <a:txBody>
                    <a:bodyPr/>
                    <a:lstStyle/>
                    <a:p>
                      <a:pPr algn="l" fontAlgn="t"/>
                      <a:endParaRPr lang="en-US" sz="1100" dirty="0" smtClean="0">
                        <a:effectLst/>
                      </a:endParaRPr>
                    </a:p>
                    <a:p>
                      <a:pPr algn="l" fontAlgn="t"/>
                      <a:r>
                        <a:rPr lang="en-US" sz="1100" dirty="0" smtClean="0">
                          <a:effectLst/>
                        </a:rPr>
                        <a:t>Does </a:t>
                      </a:r>
                      <a:r>
                        <a:rPr lang="en-US" sz="1100" dirty="0">
                          <a:effectLst/>
                        </a:rPr>
                        <a:t>not demand a conclusive solution, policy, or course of action</a:t>
                      </a:r>
                    </a:p>
                  </a:txBody>
                  <a:tcPr marL="57374" marR="57374" marT="28687" marB="28687"/>
                </a:tc>
                <a:tc>
                  <a:txBody>
                    <a:bodyPr/>
                    <a:lstStyle/>
                    <a:p>
                      <a:pPr fontAlgn="t"/>
                      <a:r>
                        <a:rPr lang="en-US" sz="1100" dirty="0">
                          <a:effectLst/>
                        </a:rPr>
                        <a:t>Research is about informing, not instructing. Even if your project is focused on a practical problem, it should aim to improve understanding rather than demand a ready-made solution.</a:t>
                      </a:r>
                    </a:p>
                  </a:txBody>
                  <a:tcPr marL="57374" marR="57374" marT="28687" marB="28687"/>
                </a:tc>
              </a:tr>
            </a:tbl>
          </a:graphicData>
        </a:graphic>
      </p:graphicFrame>
    </p:spTree>
    <p:extLst>
      <p:ext uri="{BB962C8B-B14F-4D97-AF65-F5344CB8AC3E}">
        <p14:creationId xmlns:p14="http://schemas.microsoft.com/office/powerpoint/2010/main" val="214919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332656"/>
            <a:ext cx="2103461" cy="307777"/>
          </a:xfrm>
          <a:prstGeom prst="rect">
            <a:avLst/>
          </a:prstGeom>
        </p:spPr>
        <p:txBody>
          <a:bodyPr wrap="none">
            <a:spAutoFit/>
          </a:bodyPr>
          <a:lstStyle/>
          <a:p>
            <a:r>
              <a:rPr lang="fr-FR" sz="1400" b="1" dirty="0" err="1"/>
              <a:t>Complex</a:t>
            </a:r>
            <a:r>
              <a:rPr lang="fr-FR" sz="1400" b="1" dirty="0"/>
              <a:t> and </a:t>
            </a:r>
            <a:r>
              <a:rPr lang="fr-FR" sz="1400" b="1" dirty="0" err="1"/>
              <a:t>arguable</a:t>
            </a:r>
            <a:endParaRPr lang="fr-FR" sz="1400" b="1" dirty="0"/>
          </a:p>
        </p:txBody>
      </p:sp>
      <p:graphicFrame>
        <p:nvGraphicFramePr>
          <p:cNvPr id="5" name="Tableau 4"/>
          <p:cNvGraphicFramePr>
            <a:graphicFrameLocks noGrp="1"/>
          </p:cNvGraphicFramePr>
          <p:nvPr>
            <p:extLst>
              <p:ext uri="{D42A27DB-BD31-4B8C-83A1-F6EECF244321}">
                <p14:modId xmlns:p14="http://schemas.microsoft.com/office/powerpoint/2010/main" val="1057596839"/>
              </p:ext>
            </p:extLst>
          </p:nvPr>
        </p:nvGraphicFramePr>
        <p:xfrm>
          <a:off x="-3" y="856457"/>
          <a:ext cx="9144002" cy="4876799"/>
        </p:xfrm>
        <a:graphic>
          <a:graphicData uri="http://schemas.openxmlformats.org/drawingml/2006/table">
            <a:tbl>
              <a:tblPr>
                <a:tableStyleId>{775DCB02-9BB8-47FD-8907-85C794F793BA}</a:tableStyleId>
              </a:tblPr>
              <a:tblGrid>
                <a:gridCol w="4572001"/>
                <a:gridCol w="4572001"/>
              </a:tblGrid>
              <a:tr h="250092">
                <a:tc>
                  <a:txBody>
                    <a:bodyPr/>
                    <a:lstStyle/>
                    <a:p>
                      <a:pPr algn="ctr" fontAlgn="t"/>
                      <a:r>
                        <a:rPr lang="fr-FR" sz="1200" dirty="0" err="1">
                          <a:effectLst/>
                        </a:rPr>
                        <a:t>Criteria</a:t>
                      </a:r>
                      <a:endParaRPr lang="fr-FR" sz="1200" b="1" dirty="0">
                        <a:solidFill>
                          <a:srgbClr val="FF0000"/>
                        </a:solidFill>
                        <a:effectLst/>
                      </a:endParaRPr>
                    </a:p>
                  </a:txBody>
                  <a:tcPr marL="62523" marR="62523" marT="31262" marB="31262"/>
                </a:tc>
                <a:tc>
                  <a:txBody>
                    <a:bodyPr/>
                    <a:lstStyle/>
                    <a:p>
                      <a:pPr algn="ctr" fontAlgn="t"/>
                      <a:r>
                        <a:rPr lang="fr-FR" sz="1200" dirty="0" err="1">
                          <a:effectLst/>
                        </a:rPr>
                        <a:t>Explanation</a:t>
                      </a:r>
                      <a:endParaRPr lang="fr-FR" sz="1200" b="1" dirty="0">
                        <a:solidFill>
                          <a:srgbClr val="FF0000"/>
                        </a:solidFill>
                        <a:effectLst/>
                      </a:endParaRPr>
                    </a:p>
                  </a:txBody>
                  <a:tcPr marL="62523" marR="62523" marT="31262" marB="31262"/>
                </a:tc>
              </a:tr>
              <a:tr h="2688492">
                <a:tc>
                  <a:txBody>
                    <a:bodyPr/>
                    <a:lstStyle/>
                    <a:p>
                      <a:pPr algn="l" fontAlgn="t"/>
                      <a:r>
                        <a:rPr lang="en-US" sz="1200" dirty="0">
                          <a:effectLst/>
                        </a:rPr>
                        <a:t>Cannot be answered with yes or no</a:t>
                      </a:r>
                    </a:p>
                  </a:txBody>
                  <a:tcPr marL="62523" marR="62523" marT="31262" marB="31262"/>
                </a:tc>
                <a:tc>
                  <a:txBody>
                    <a:bodyPr/>
                    <a:lstStyle/>
                    <a:p>
                      <a:pPr fontAlgn="t"/>
                      <a:r>
                        <a:rPr lang="en-US" sz="1200" dirty="0">
                          <a:effectLst/>
                        </a:rPr>
                        <a:t>Closed-ended, yes/no questions are too simple to work as good research questions—they don’t provide enough scope for robust investigation and discussion.</a:t>
                      </a:r>
                    </a:p>
                    <a:p>
                      <a:pPr fontAlgn="t">
                        <a:buFont typeface="Arial"/>
                        <a:buChar char="•"/>
                      </a:pPr>
                      <a:r>
                        <a:rPr lang="en-US" sz="1200" dirty="0">
                          <a:effectLst/>
                        </a:rPr>
                        <a:t>Has there been an increase in those experiencing homelessness in the US in the past ten years?</a:t>
                      </a:r>
                    </a:p>
                    <a:p>
                      <a:pPr fontAlgn="t">
                        <a:buFont typeface="Arial"/>
                        <a:buChar char="•"/>
                      </a:pPr>
                      <a:r>
                        <a:rPr lang="en-US" sz="1200" dirty="0">
                          <a:effectLst/>
                        </a:rPr>
                        <a:t>How have economic and political factors affected patterns of experiencing homelessness in the US over the past ten years?</a:t>
                      </a:r>
                    </a:p>
                  </a:txBody>
                  <a:tcPr marL="62523" marR="62523" marT="31262" marB="31262"/>
                </a:tc>
              </a:tr>
              <a:tr h="1938215">
                <a:tc>
                  <a:txBody>
                    <a:bodyPr/>
                    <a:lstStyle/>
                    <a:p>
                      <a:pPr algn="l" fontAlgn="t"/>
                      <a:r>
                        <a:rPr lang="en-US" sz="1200">
                          <a:effectLst/>
                        </a:rPr>
                        <a:t>Cannot be answered with easily-found facts</a:t>
                      </a:r>
                    </a:p>
                  </a:txBody>
                  <a:tcPr marL="62523" marR="62523" marT="31262" marB="31262"/>
                </a:tc>
                <a:tc>
                  <a:txBody>
                    <a:bodyPr/>
                    <a:lstStyle/>
                    <a:p>
                      <a:pPr fontAlgn="t"/>
                      <a:r>
                        <a:rPr lang="en-US" sz="1200" dirty="0">
                          <a:effectLst/>
                        </a:rPr>
                        <a:t>If you can answer the question through a single Google search, book, or article, it is probably not complex enough. A good research question requires original data, synthesis of multiple sources, and original interpretation and argumentation prior to providing an answer.</a:t>
                      </a:r>
                    </a:p>
                  </a:txBody>
                  <a:tcPr marL="62523" marR="62523" marT="31262" marB="31262"/>
                </a:tc>
              </a:tr>
            </a:tbl>
          </a:graphicData>
        </a:graphic>
      </p:graphicFrame>
    </p:spTree>
    <p:extLst>
      <p:ext uri="{BB962C8B-B14F-4D97-AF65-F5344CB8AC3E}">
        <p14:creationId xmlns:p14="http://schemas.microsoft.com/office/powerpoint/2010/main" val="2292905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04664"/>
            <a:ext cx="1992853" cy="307777"/>
          </a:xfrm>
          <a:prstGeom prst="rect">
            <a:avLst/>
          </a:prstGeom>
        </p:spPr>
        <p:txBody>
          <a:bodyPr wrap="none">
            <a:spAutoFit/>
          </a:bodyPr>
          <a:lstStyle/>
          <a:p>
            <a:r>
              <a:rPr lang="fr-FR" sz="1400" b="1" dirty="0"/>
              <a:t>Relevant and original</a:t>
            </a:r>
          </a:p>
        </p:txBody>
      </p:sp>
      <p:graphicFrame>
        <p:nvGraphicFramePr>
          <p:cNvPr id="5" name="Tableau 4"/>
          <p:cNvGraphicFramePr>
            <a:graphicFrameLocks noGrp="1"/>
          </p:cNvGraphicFramePr>
          <p:nvPr>
            <p:extLst>
              <p:ext uri="{D42A27DB-BD31-4B8C-83A1-F6EECF244321}">
                <p14:modId xmlns:p14="http://schemas.microsoft.com/office/powerpoint/2010/main" val="1504955134"/>
              </p:ext>
            </p:extLst>
          </p:nvPr>
        </p:nvGraphicFramePr>
        <p:xfrm>
          <a:off x="0" y="836712"/>
          <a:ext cx="9144000" cy="4876801"/>
        </p:xfrm>
        <a:graphic>
          <a:graphicData uri="http://schemas.openxmlformats.org/drawingml/2006/table">
            <a:tbl>
              <a:tblPr>
                <a:tableStyleId>{775DCB02-9BB8-47FD-8907-85C794F793BA}</a:tableStyleId>
              </a:tblPr>
              <a:tblGrid>
                <a:gridCol w="4572000"/>
                <a:gridCol w="4572000"/>
              </a:tblGrid>
              <a:tr h="267222">
                <a:tc>
                  <a:txBody>
                    <a:bodyPr/>
                    <a:lstStyle/>
                    <a:p>
                      <a:pPr algn="ctr" fontAlgn="t"/>
                      <a:r>
                        <a:rPr lang="fr-FR" sz="1300" dirty="0" err="1">
                          <a:effectLst/>
                        </a:rPr>
                        <a:t>Criteria</a:t>
                      </a:r>
                      <a:endParaRPr lang="fr-FR" sz="1300" b="1" dirty="0">
                        <a:solidFill>
                          <a:srgbClr val="FF0000"/>
                        </a:solidFill>
                        <a:effectLst/>
                      </a:endParaRPr>
                    </a:p>
                  </a:txBody>
                  <a:tcPr marL="66805" marR="66805" marT="33403" marB="33403"/>
                </a:tc>
                <a:tc>
                  <a:txBody>
                    <a:bodyPr/>
                    <a:lstStyle/>
                    <a:p>
                      <a:pPr algn="ctr" fontAlgn="t"/>
                      <a:r>
                        <a:rPr lang="fr-FR" sz="1300" dirty="0" err="1">
                          <a:effectLst/>
                        </a:rPr>
                        <a:t>Explanation</a:t>
                      </a:r>
                      <a:endParaRPr lang="fr-FR" sz="1300" b="1" dirty="0">
                        <a:solidFill>
                          <a:srgbClr val="FF0000"/>
                        </a:solidFill>
                        <a:effectLst/>
                      </a:endParaRPr>
                    </a:p>
                  </a:txBody>
                  <a:tcPr marL="66805" marR="66805" marT="33403" marB="33403"/>
                </a:tc>
              </a:tr>
              <a:tr h="1469721">
                <a:tc>
                  <a:txBody>
                    <a:bodyPr/>
                    <a:lstStyle/>
                    <a:p>
                      <a:pPr algn="l" fontAlgn="t"/>
                      <a:r>
                        <a:rPr lang="fr-FR" sz="1300">
                          <a:effectLst/>
                        </a:rPr>
                        <a:t>Addresses a relevant problem</a:t>
                      </a:r>
                    </a:p>
                  </a:txBody>
                  <a:tcPr marL="66805" marR="66805" marT="33403" marB="33403"/>
                </a:tc>
                <a:tc>
                  <a:txBody>
                    <a:bodyPr/>
                    <a:lstStyle/>
                    <a:p>
                      <a:pPr fontAlgn="t"/>
                      <a:r>
                        <a:rPr lang="en-US" sz="1300">
                          <a:effectLst/>
                        </a:rPr>
                        <a:t>Your research question should be developed based on initial reading around your </a:t>
                      </a:r>
                      <a:r>
                        <a:rPr lang="en-US" sz="1300" u="none" strike="noStrike">
                          <a:effectLst/>
                          <a:hlinkClick r:id="rId2"/>
                        </a:rPr>
                        <a:t>topic</a:t>
                      </a:r>
                      <a:r>
                        <a:rPr lang="en-US" sz="1300">
                          <a:effectLst/>
                        </a:rPr>
                        <a:t>. It should focus on addressing a problem or gap in the existing knowledge in your field or discipline.</a:t>
                      </a:r>
                    </a:p>
                  </a:txBody>
                  <a:tcPr marL="66805" marR="66805" marT="33403" marB="33403"/>
                </a:tc>
              </a:tr>
              <a:tr h="1469721">
                <a:tc>
                  <a:txBody>
                    <a:bodyPr/>
                    <a:lstStyle/>
                    <a:p>
                      <a:pPr algn="l" fontAlgn="t"/>
                      <a:r>
                        <a:rPr lang="en-US" sz="1300">
                          <a:effectLst/>
                        </a:rPr>
                        <a:t>Contributes to a timely social or academic debate</a:t>
                      </a:r>
                    </a:p>
                  </a:txBody>
                  <a:tcPr marL="66805" marR="66805" marT="33403" marB="33403"/>
                </a:tc>
                <a:tc>
                  <a:txBody>
                    <a:bodyPr/>
                    <a:lstStyle/>
                    <a:p>
                      <a:pPr fontAlgn="t"/>
                      <a:r>
                        <a:rPr lang="en-US" sz="1300" dirty="0">
                          <a:effectLst/>
                        </a:rPr>
                        <a:t>The question should aim to contribute to an existing and current debate in your field or in society at large. It should produce knowledge that future researchers or practitioners can later build on.</a:t>
                      </a:r>
                    </a:p>
                  </a:txBody>
                  <a:tcPr marL="66805" marR="66805" marT="33403" marB="33403"/>
                </a:tc>
              </a:tr>
              <a:tr h="1670137">
                <a:tc>
                  <a:txBody>
                    <a:bodyPr/>
                    <a:lstStyle/>
                    <a:p>
                      <a:pPr algn="l" fontAlgn="t"/>
                      <a:r>
                        <a:rPr lang="en-US" sz="1300">
                          <a:effectLst/>
                        </a:rPr>
                        <a:t>Has not already been answered</a:t>
                      </a:r>
                    </a:p>
                  </a:txBody>
                  <a:tcPr marL="66805" marR="66805" marT="33403" marB="33403"/>
                </a:tc>
                <a:tc>
                  <a:txBody>
                    <a:bodyPr/>
                    <a:lstStyle/>
                    <a:p>
                      <a:pPr fontAlgn="t"/>
                      <a:r>
                        <a:rPr lang="en-US" sz="1300" dirty="0">
                          <a:effectLst/>
                        </a:rPr>
                        <a:t>You don’t have to ask something that nobody has ever thought of before, but your question should have some aspect of originality. For example, you can focus on a specific location, or explore a new angle.</a:t>
                      </a:r>
                    </a:p>
                  </a:txBody>
                  <a:tcPr marL="66805" marR="66805" marT="33403" marB="33403"/>
                </a:tc>
              </a:tr>
            </a:tbl>
          </a:graphicData>
        </a:graphic>
      </p:graphicFrame>
    </p:spTree>
    <p:extLst>
      <p:ext uri="{BB962C8B-B14F-4D97-AF65-F5344CB8AC3E}">
        <p14:creationId xmlns:p14="http://schemas.microsoft.com/office/powerpoint/2010/main" val="1198793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4664"/>
            <a:ext cx="9144000" cy="6463308"/>
          </a:xfrm>
          <a:prstGeom prst="rect">
            <a:avLst/>
          </a:prstGeom>
        </p:spPr>
        <p:txBody>
          <a:bodyPr wrap="square">
            <a:spAutoFit/>
          </a:bodyPr>
          <a:lstStyle/>
          <a:p>
            <a:r>
              <a:rPr lang="en-US" sz="1400" b="1" u="sng" dirty="0" smtClean="0">
                <a:solidFill>
                  <a:srgbClr val="FF0000"/>
                </a:solidFill>
              </a:rPr>
              <a:t>How to write a hypothesis</a:t>
            </a:r>
          </a:p>
          <a:p>
            <a:endParaRPr lang="en-US" sz="1400" b="1" u="sng" dirty="0">
              <a:solidFill>
                <a:srgbClr val="FF0000"/>
              </a:solidFill>
            </a:endParaRPr>
          </a:p>
          <a:p>
            <a:r>
              <a:rPr lang="en-US" sz="1400" dirty="0" smtClean="0"/>
              <a:t>hypothesis is a statement that can be tested by scientific research. If you want to test a relationship between two or more things, you need to write hypotheses before you start your experiment or data collection.</a:t>
            </a:r>
          </a:p>
          <a:p>
            <a:endParaRPr lang="en-US" sz="1400" b="1" u="sng" dirty="0">
              <a:solidFill>
                <a:srgbClr val="FF0000"/>
              </a:solidFill>
            </a:endParaRPr>
          </a:p>
          <a:p>
            <a:r>
              <a:rPr lang="en-US" sz="1400" b="1" u="sng" dirty="0" smtClean="0">
                <a:solidFill>
                  <a:srgbClr val="FF0000"/>
                </a:solidFill>
              </a:rPr>
              <a:t>Example: </a:t>
            </a:r>
            <a:r>
              <a:rPr lang="en-US" sz="1400" dirty="0" smtClean="0"/>
              <a:t>Daily apple consumption leads to fewer doctor’s visits.</a:t>
            </a:r>
          </a:p>
          <a:p>
            <a:endParaRPr lang="en-US" sz="1400" b="1" u="sng" dirty="0">
              <a:solidFill>
                <a:srgbClr val="FF0000"/>
              </a:solidFill>
            </a:endParaRPr>
          </a:p>
          <a:p>
            <a:r>
              <a:rPr lang="en-US" sz="1400" dirty="0" smtClean="0"/>
              <a:t>A hypothesis states your predictions about what your research will find. It is a tentative answer to your research question that has not yet been tested. For some research projects, you might have to write several hypotheses that address different aspects of your research question.</a:t>
            </a:r>
          </a:p>
          <a:p>
            <a:endParaRPr lang="en-US" sz="1400" dirty="0" smtClean="0"/>
          </a:p>
          <a:p>
            <a:r>
              <a:rPr lang="en-US" sz="1400" dirty="0" smtClean="0"/>
              <a:t>A hypothesis is not just a guess — it should be based on existing theories and knowledge. It also has to be testable, which means you can support or refute it through scientific research methods (such as experiments, observations and statistical analysis of data).</a:t>
            </a:r>
          </a:p>
          <a:p>
            <a:endParaRPr lang="en-US" sz="1400" dirty="0"/>
          </a:p>
          <a:p>
            <a:r>
              <a:rPr lang="en-US" sz="1400" dirty="0" smtClean="0"/>
              <a:t>A hypothesis proposes a relationship between two or more variables. </a:t>
            </a:r>
            <a:r>
              <a:rPr lang="en-US" sz="1400" b="1" u="sng" dirty="0" smtClean="0">
                <a:solidFill>
                  <a:srgbClr val="FF0000"/>
                </a:solidFill>
              </a:rPr>
              <a:t>An independent variable </a:t>
            </a:r>
            <a:r>
              <a:rPr lang="en-US" sz="1400" dirty="0" smtClean="0"/>
              <a:t>is something the researcher changes or controls. </a:t>
            </a:r>
            <a:r>
              <a:rPr lang="en-US" sz="1400" b="1" u="sng" dirty="0">
                <a:solidFill>
                  <a:srgbClr val="FF0000"/>
                </a:solidFill>
              </a:rPr>
              <a:t>A dependent variable </a:t>
            </a:r>
            <a:r>
              <a:rPr lang="en-US" sz="1400" dirty="0" smtClean="0"/>
              <a:t>is something the researcher observes and measures.</a:t>
            </a:r>
          </a:p>
          <a:p>
            <a:endParaRPr lang="en-US" sz="1400" b="1" u="sng" dirty="0" smtClean="0">
              <a:solidFill>
                <a:srgbClr val="FF0000"/>
              </a:solidFill>
            </a:endParaRPr>
          </a:p>
          <a:p>
            <a:r>
              <a:rPr lang="en-US" sz="1400" dirty="0" smtClean="0"/>
              <a:t>The independent variable is apple consumption — the assumed </a:t>
            </a:r>
            <a:r>
              <a:rPr lang="en-US" sz="1400" b="1" u="sng" dirty="0" smtClean="0">
                <a:solidFill>
                  <a:srgbClr val="FF0000"/>
                </a:solidFill>
              </a:rPr>
              <a:t>cause</a:t>
            </a:r>
            <a:r>
              <a:rPr lang="en-US" sz="1400" dirty="0" smtClean="0"/>
              <a:t>. The dependent variable is the frequency of doctor’s visits — the assumed </a:t>
            </a:r>
            <a:r>
              <a:rPr lang="en-US" sz="1400" b="1" u="sng" dirty="0">
                <a:solidFill>
                  <a:srgbClr val="FF0000"/>
                </a:solidFill>
              </a:rPr>
              <a:t>effect</a:t>
            </a:r>
            <a:r>
              <a:rPr lang="en-US" sz="1400" b="1" u="sng" dirty="0" smtClean="0">
                <a:solidFill>
                  <a:srgbClr val="FF0000"/>
                </a:solidFill>
              </a:rPr>
              <a:t>.</a:t>
            </a:r>
          </a:p>
          <a:p>
            <a:endParaRPr lang="en-US" sz="1400" b="1" u="sng" dirty="0">
              <a:solidFill>
                <a:srgbClr val="FF0000"/>
              </a:solidFill>
            </a:endParaRPr>
          </a:p>
          <a:p>
            <a:r>
              <a:rPr lang="en-US" sz="1400" dirty="0" smtClean="0"/>
              <a:t>	Do students who attend more lectures get better exam results? research question</a:t>
            </a:r>
          </a:p>
          <a:p>
            <a:endParaRPr lang="en-US" sz="1400" b="1" u="sng" dirty="0">
              <a:solidFill>
                <a:srgbClr val="FF0000"/>
              </a:solidFill>
            </a:endParaRPr>
          </a:p>
          <a:p>
            <a:r>
              <a:rPr lang="en-US" sz="1400" dirty="0" smtClean="0"/>
              <a:t>	-Attending more lectures leads to better exam results. </a:t>
            </a:r>
            <a:r>
              <a:rPr lang="en-US" sz="1400" u="sng" dirty="0" smtClean="0">
                <a:solidFill>
                  <a:srgbClr val="FF0000"/>
                </a:solidFill>
              </a:rPr>
              <a:t>Hypothesis</a:t>
            </a:r>
          </a:p>
          <a:p>
            <a:r>
              <a:rPr lang="en-US" sz="1400" dirty="0"/>
              <a:t>	</a:t>
            </a:r>
            <a:r>
              <a:rPr lang="en-US" sz="1400" dirty="0" smtClean="0"/>
              <a:t>-If a first-year student starts attending more lectures, then their exam scores will improve.</a:t>
            </a:r>
          </a:p>
          <a:p>
            <a:r>
              <a:rPr lang="en-US" sz="1400" dirty="0"/>
              <a:t>	</a:t>
            </a:r>
            <a:r>
              <a:rPr lang="en-US" sz="1400" dirty="0" smtClean="0"/>
              <a:t>-The number of lectures attended by first-year students has a positive effect on their exam scores.</a:t>
            </a:r>
          </a:p>
          <a:p>
            <a:r>
              <a:rPr lang="en-US" sz="1400" dirty="0"/>
              <a:t>	</a:t>
            </a:r>
            <a:r>
              <a:rPr lang="en-US" sz="1400" dirty="0" smtClean="0"/>
              <a:t>-First-year students who attended most lectures will have better exam scores than those who attended 	few lectures.</a:t>
            </a:r>
          </a:p>
          <a:p>
            <a:endParaRPr lang="en-US" sz="1400" b="1" u="sng" dirty="0">
              <a:solidFill>
                <a:srgbClr val="FF0000"/>
              </a:solidFill>
            </a:endParaRPr>
          </a:p>
        </p:txBody>
      </p:sp>
    </p:spTree>
    <p:extLst>
      <p:ext uri="{BB962C8B-B14F-4D97-AF65-F5344CB8AC3E}">
        <p14:creationId xmlns:p14="http://schemas.microsoft.com/office/powerpoint/2010/main" val="1205857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332656"/>
            <a:ext cx="9144000" cy="954107"/>
          </a:xfrm>
          <a:prstGeom prst="rect">
            <a:avLst/>
          </a:prstGeom>
          <a:noFill/>
        </p:spPr>
        <p:txBody>
          <a:bodyPr wrap="square" rtlCol="0">
            <a:spAutoFit/>
          </a:bodyPr>
          <a:lstStyle/>
          <a:p>
            <a:r>
              <a:rPr lang="fr-FR" sz="1400" dirty="0" err="1" smtClean="0"/>
              <a:t>Activity</a:t>
            </a:r>
            <a:r>
              <a:rPr lang="fr-FR" sz="1400" smtClean="0"/>
              <a:t>:</a:t>
            </a:r>
            <a:endParaRPr lang="fr-FR" sz="1400" dirty="0" smtClean="0"/>
          </a:p>
          <a:p>
            <a:pPr marL="342900" indent="-342900">
              <a:buAutoNum type="arabicPeriod"/>
            </a:pPr>
            <a:r>
              <a:rPr lang="fr-FR" sz="1400" dirty="0" err="1" smtClean="0"/>
              <a:t>What’s</a:t>
            </a:r>
            <a:r>
              <a:rPr lang="fr-FR" sz="1400" dirty="0" smtClean="0"/>
              <a:t> </a:t>
            </a:r>
            <a:r>
              <a:rPr lang="fr-FR" sz="1400" dirty="0" err="1" smtClean="0"/>
              <a:t>wrong</a:t>
            </a:r>
            <a:r>
              <a:rPr lang="fr-FR" sz="1400" dirty="0" smtClean="0"/>
              <a:t> </a:t>
            </a:r>
            <a:r>
              <a:rPr lang="fr-FR" sz="1400" dirty="0" err="1" smtClean="0"/>
              <a:t>with</a:t>
            </a:r>
            <a:r>
              <a:rPr lang="fr-FR" sz="1400" dirty="0" smtClean="0"/>
              <a:t> the </a:t>
            </a:r>
            <a:r>
              <a:rPr lang="fr-FR" sz="1400" dirty="0" err="1" smtClean="0"/>
              <a:t>research</a:t>
            </a:r>
            <a:r>
              <a:rPr lang="fr-FR" sz="1400" dirty="0" smtClean="0"/>
              <a:t> questions on the </a:t>
            </a:r>
            <a:r>
              <a:rPr lang="fr-FR" sz="1400" dirty="0" err="1" smtClean="0"/>
              <a:t>left</a:t>
            </a:r>
            <a:r>
              <a:rPr lang="fr-FR" sz="1400" dirty="0" smtClean="0"/>
              <a:t>?</a:t>
            </a:r>
          </a:p>
          <a:p>
            <a:pPr marL="342900" indent="-342900">
              <a:buAutoNum type="arabicPeriod"/>
            </a:pPr>
            <a:r>
              <a:rPr lang="fr-FR" sz="1400" dirty="0" err="1" smtClean="0"/>
              <a:t>Turn</a:t>
            </a:r>
            <a:r>
              <a:rPr lang="fr-FR" sz="1400" dirty="0" smtClean="0"/>
              <a:t> the </a:t>
            </a:r>
            <a:r>
              <a:rPr lang="fr-FR" sz="1400" dirty="0" err="1" smtClean="0"/>
              <a:t>RQs</a:t>
            </a:r>
            <a:r>
              <a:rPr lang="fr-FR" sz="1400" dirty="0" smtClean="0"/>
              <a:t> on the right </a:t>
            </a:r>
            <a:r>
              <a:rPr lang="fr-FR" sz="1400" dirty="0" err="1" smtClean="0"/>
              <a:t>into</a:t>
            </a:r>
            <a:r>
              <a:rPr lang="fr-FR" sz="1400" dirty="0" smtClean="0"/>
              <a:t> </a:t>
            </a:r>
            <a:r>
              <a:rPr lang="fr-FR" sz="1400" dirty="0" err="1" smtClean="0"/>
              <a:t>researcheable</a:t>
            </a:r>
            <a:r>
              <a:rPr lang="fr-FR" sz="1400" dirty="0" smtClean="0"/>
              <a:t> </a:t>
            </a:r>
            <a:r>
              <a:rPr lang="fr-FR" sz="1400" dirty="0" err="1" smtClean="0"/>
              <a:t>hypotheses</a:t>
            </a:r>
            <a:r>
              <a:rPr lang="fr-FR" sz="1400" dirty="0" smtClean="0"/>
              <a:t>.</a:t>
            </a:r>
          </a:p>
          <a:p>
            <a:pPr marL="342900" indent="-342900">
              <a:buAutoNum type="arabicPeriod"/>
            </a:pPr>
            <a:endParaRPr lang="fr-FR" sz="1400" dirty="0"/>
          </a:p>
        </p:txBody>
      </p:sp>
      <p:graphicFrame>
        <p:nvGraphicFramePr>
          <p:cNvPr id="5" name="Tableau 4"/>
          <p:cNvGraphicFramePr>
            <a:graphicFrameLocks noGrp="1"/>
          </p:cNvGraphicFramePr>
          <p:nvPr>
            <p:extLst>
              <p:ext uri="{D42A27DB-BD31-4B8C-83A1-F6EECF244321}">
                <p14:modId xmlns:p14="http://schemas.microsoft.com/office/powerpoint/2010/main" val="3532913731"/>
              </p:ext>
            </p:extLst>
          </p:nvPr>
        </p:nvGraphicFramePr>
        <p:xfrm>
          <a:off x="467544" y="1631417"/>
          <a:ext cx="6734810" cy="3597783"/>
        </p:xfrm>
        <a:graphic>
          <a:graphicData uri="http://schemas.openxmlformats.org/drawingml/2006/table">
            <a:tbl>
              <a:tblPr firstRow="1" firstCol="1" bandRow="1">
                <a:tableStyleId>{5DA37D80-6434-44D0-A028-1B22A696006F}</a:tableStyleId>
              </a:tblPr>
              <a:tblGrid>
                <a:gridCol w="3367405"/>
                <a:gridCol w="3367405"/>
              </a:tblGrid>
              <a:tr h="0">
                <a:tc>
                  <a:txBody>
                    <a:bodyPr/>
                    <a:lstStyle/>
                    <a:p>
                      <a:pPr>
                        <a:lnSpc>
                          <a:spcPct val="115000"/>
                        </a:lnSpc>
                        <a:spcAft>
                          <a:spcPts val="1000"/>
                        </a:spcAft>
                      </a:pPr>
                      <a:r>
                        <a:rPr lang="fr-FR" sz="1050" dirty="0" err="1">
                          <a:effectLst/>
                        </a:rPr>
                        <a:t>What</a:t>
                      </a:r>
                      <a:r>
                        <a:rPr lang="fr-FR" sz="1050" dirty="0">
                          <a:effectLst/>
                        </a:rPr>
                        <a:t> </a:t>
                      </a:r>
                      <a:r>
                        <a:rPr lang="fr-FR" sz="1050" dirty="0" err="1">
                          <a:effectLst/>
                        </a:rPr>
                        <a:t>effect</a:t>
                      </a:r>
                      <a:r>
                        <a:rPr lang="fr-FR" sz="1050" dirty="0">
                          <a:effectLst/>
                        </a:rPr>
                        <a:t> </a:t>
                      </a:r>
                      <a:r>
                        <a:rPr lang="fr-FR" sz="1050" dirty="0" err="1">
                          <a:effectLst/>
                        </a:rPr>
                        <a:t>does</a:t>
                      </a:r>
                      <a:r>
                        <a:rPr lang="fr-FR" sz="1050" dirty="0">
                          <a:effectLst/>
                        </a:rPr>
                        <a:t> social media have on </a:t>
                      </a:r>
                      <a:r>
                        <a:rPr lang="fr-FR" sz="1050" dirty="0" err="1">
                          <a:effectLst/>
                        </a:rPr>
                        <a:t>your</a:t>
                      </a:r>
                      <a:r>
                        <a:rPr lang="fr-FR" sz="1050" dirty="0">
                          <a:effectLst/>
                        </a:rPr>
                        <a:t> </a:t>
                      </a:r>
                      <a:r>
                        <a:rPr lang="fr-FR" sz="1050" dirty="0" err="1">
                          <a:effectLst/>
                        </a:rPr>
                        <a:t>mind</a:t>
                      </a:r>
                      <a:r>
                        <a:rPr lang="fr-FR" sz="1050" dirty="0">
                          <a:effectLst/>
                        </a:rPr>
                        <a:t>?</a:t>
                      </a:r>
                      <a:endParaRPr lang="fr-FR" sz="1100" dirty="0">
                        <a:effectLst/>
                        <a:latin typeface="Calibri"/>
                        <a:ea typeface="Calibri"/>
                        <a:cs typeface="Arial"/>
                      </a:endParaRPr>
                    </a:p>
                  </a:txBody>
                  <a:tcPr marL="68580" marR="68580" marT="0" marB="0"/>
                </a:tc>
                <a:tc>
                  <a:txBody>
                    <a:bodyPr/>
                    <a:lstStyle/>
                    <a:p>
                      <a:pPr>
                        <a:lnSpc>
                          <a:spcPct val="115000"/>
                        </a:lnSpc>
                        <a:spcAft>
                          <a:spcPts val="1000"/>
                        </a:spcAft>
                      </a:pPr>
                      <a:r>
                        <a:rPr lang="fr-FR" sz="1050">
                          <a:effectLst/>
                        </a:rPr>
                        <a:t>What effect does daily use of Twitter have on the attention span of 12-16 year-olds?</a:t>
                      </a:r>
                      <a:endParaRPr lang="fr-FR" sz="1100">
                        <a:effectLst/>
                        <a:latin typeface="Calibri"/>
                        <a:ea typeface="Calibri"/>
                        <a:cs typeface="Arial"/>
                      </a:endParaRPr>
                    </a:p>
                  </a:txBody>
                  <a:tcPr marL="68580" marR="68580" marT="0" marB="0"/>
                </a:tc>
              </a:tr>
              <a:tr h="0">
                <a:tc>
                  <a:txBody>
                    <a:bodyPr/>
                    <a:lstStyle/>
                    <a:p>
                      <a:pPr>
                        <a:lnSpc>
                          <a:spcPct val="115000"/>
                        </a:lnSpc>
                        <a:spcAft>
                          <a:spcPts val="1000"/>
                        </a:spcAft>
                      </a:pPr>
                      <a:r>
                        <a:rPr lang="fr-FR" sz="1050">
                          <a:effectLst/>
                        </a:rPr>
                        <a:t>Does the US or the UK have a better healthcare system?</a:t>
                      </a:r>
                      <a:endParaRPr lang="fr-FR" sz="1100">
                        <a:effectLst/>
                        <a:latin typeface="Calibri"/>
                        <a:ea typeface="Calibri"/>
                        <a:cs typeface="Arial"/>
                      </a:endParaRPr>
                    </a:p>
                  </a:txBody>
                  <a:tcPr marL="68580" marR="68580" marT="0" marB="0"/>
                </a:tc>
                <a:tc>
                  <a:txBody>
                    <a:bodyPr/>
                    <a:lstStyle/>
                    <a:p>
                      <a:pPr>
                        <a:lnSpc>
                          <a:spcPct val="115000"/>
                        </a:lnSpc>
                        <a:spcAft>
                          <a:spcPts val="1000"/>
                        </a:spcAft>
                      </a:pPr>
                      <a:r>
                        <a:rPr lang="fr-FR" sz="1050" b="1" dirty="0">
                          <a:effectLst/>
                        </a:rPr>
                        <a:t>How do the US and the UK compare in </a:t>
                      </a:r>
                      <a:r>
                        <a:rPr lang="fr-FR" sz="1050" b="1" dirty="0" err="1">
                          <a:effectLst/>
                        </a:rPr>
                        <a:t>health</a:t>
                      </a:r>
                      <a:r>
                        <a:rPr lang="fr-FR" sz="1050" b="1" dirty="0">
                          <a:effectLst/>
                        </a:rPr>
                        <a:t> </a:t>
                      </a:r>
                      <a:r>
                        <a:rPr lang="fr-FR" sz="1050" b="1" dirty="0" err="1">
                          <a:effectLst/>
                        </a:rPr>
                        <a:t>outcomes</a:t>
                      </a:r>
                      <a:r>
                        <a:rPr lang="fr-FR" sz="1050" b="1" dirty="0">
                          <a:effectLst/>
                        </a:rPr>
                        <a:t> </a:t>
                      </a:r>
                      <a:r>
                        <a:rPr lang="fr-FR" sz="1050" b="1" dirty="0" err="1">
                          <a:effectLst/>
                        </a:rPr>
                        <a:t>among</a:t>
                      </a:r>
                      <a:r>
                        <a:rPr lang="fr-FR" sz="1050" b="1" dirty="0">
                          <a:effectLst/>
                        </a:rPr>
                        <a:t> </a:t>
                      </a:r>
                      <a:r>
                        <a:rPr lang="fr-FR" sz="1050" b="1" dirty="0" err="1">
                          <a:effectLst/>
                        </a:rPr>
                        <a:t>low-income</a:t>
                      </a:r>
                      <a:r>
                        <a:rPr lang="fr-FR" sz="1050" b="1" dirty="0">
                          <a:effectLst/>
                        </a:rPr>
                        <a:t> people </a:t>
                      </a:r>
                      <a:r>
                        <a:rPr lang="fr-FR" sz="1050" b="1" dirty="0" err="1">
                          <a:effectLst/>
                        </a:rPr>
                        <a:t>with</a:t>
                      </a:r>
                      <a:r>
                        <a:rPr lang="fr-FR" sz="1050" b="1" dirty="0">
                          <a:effectLst/>
                        </a:rPr>
                        <a:t> </a:t>
                      </a:r>
                      <a:r>
                        <a:rPr lang="fr-FR" sz="1050" b="1" dirty="0" err="1">
                          <a:effectLst/>
                        </a:rPr>
                        <a:t>chronic</a:t>
                      </a:r>
                      <a:r>
                        <a:rPr lang="fr-FR" sz="1050" b="1" dirty="0">
                          <a:effectLst/>
                        </a:rPr>
                        <a:t> </a:t>
                      </a:r>
                      <a:r>
                        <a:rPr lang="fr-FR" sz="1050" b="1" dirty="0" err="1">
                          <a:effectLst/>
                        </a:rPr>
                        <a:t>illnesses</a:t>
                      </a:r>
                      <a:r>
                        <a:rPr lang="fr-FR" sz="1050" b="1" dirty="0">
                          <a:effectLst/>
                        </a:rPr>
                        <a:t>?</a:t>
                      </a:r>
                      <a:endParaRPr lang="fr-FR" sz="1100" b="1" dirty="0">
                        <a:effectLst/>
                        <a:latin typeface="Calibri"/>
                        <a:ea typeface="Calibri"/>
                        <a:cs typeface="Arial"/>
                      </a:endParaRPr>
                    </a:p>
                  </a:txBody>
                  <a:tcPr marL="68580" marR="68580" marT="0" marB="0"/>
                </a:tc>
              </a:tr>
              <a:tr h="0">
                <a:tc>
                  <a:txBody>
                    <a:bodyPr/>
                    <a:lstStyle/>
                    <a:p>
                      <a:pPr>
                        <a:lnSpc>
                          <a:spcPct val="115000"/>
                        </a:lnSpc>
                        <a:spcAft>
                          <a:spcPts val="1000"/>
                        </a:spcAft>
                      </a:pPr>
                      <a:r>
                        <a:rPr lang="fr-FR" sz="1050">
                          <a:effectLst/>
                        </a:rPr>
                        <a:t>What should political parties do about low voter turnout in the region?</a:t>
                      </a:r>
                      <a:endParaRPr lang="fr-FR" sz="1100">
                        <a:effectLst/>
                        <a:latin typeface="Calibri"/>
                        <a:ea typeface="Calibri"/>
                        <a:cs typeface="Arial"/>
                      </a:endParaRPr>
                    </a:p>
                  </a:txBody>
                  <a:tcPr marL="68580" marR="68580" marT="0" marB="0"/>
                </a:tc>
                <a:tc>
                  <a:txBody>
                    <a:bodyPr/>
                    <a:lstStyle/>
                    <a:p>
                      <a:pPr>
                        <a:lnSpc>
                          <a:spcPct val="115000"/>
                        </a:lnSpc>
                        <a:spcAft>
                          <a:spcPts val="1000"/>
                        </a:spcAft>
                      </a:pPr>
                      <a:r>
                        <a:rPr lang="fr-FR" sz="1050" b="1" dirty="0" err="1">
                          <a:effectLst/>
                        </a:rPr>
                        <a:t>What</a:t>
                      </a:r>
                      <a:r>
                        <a:rPr lang="fr-FR" sz="1050" b="1" dirty="0">
                          <a:effectLst/>
                        </a:rPr>
                        <a:t> are the </a:t>
                      </a:r>
                      <a:r>
                        <a:rPr lang="fr-FR" sz="1050" b="1" dirty="0" err="1">
                          <a:effectLst/>
                        </a:rPr>
                        <a:t>most</a:t>
                      </a:r>
                      <a:r>
                        <a:rPr lang="fr-FR" sz="1050" b="1" dirty="0">
                          <a:effectLst/>
                        </a:rPr>
                        <a:t> effective communication </a:t>
                      </a:r>
                      <a:r>
                        <a:rPr lang="fr-FR" sz="1050" b="1" dirty="0" err="1">
                          <a:effectLst/>
                        </a:rPr>
                        <a:t>strategies</a:t>
                      </a:r>
                      <a:r>
                        <a:rPr lang="fr-FR" sz="1050" b="1" dirty="0">
                          <a:effectLst/>
                        </a:rPr>
                        <a:t> for </a:t>
                      </a:r>
                      <a:r>
                        <a:rPr lang="fr-FR" sz="1050" b="1" dirty="0" err="1">
                          <a:effectLst/>
                        </a:rPr>
                        <a:t>increasing</a:t>
                      </a:r>
                      <a:r>
                        <a:rPr lang="fr-FR" sz="1050" b="1" dirty="0">
                          <a:effectLst/>
                        </a:rPr>
                        <a:t> voter </a:t>
                      </a:r>
                      <a:r>
                        <a:rPr lang="fr-FR" sz="1050" b="1" dirty="0" err="1">
                          <a:effectLst/>
                        </a:rPr>
                        <a:t>turnout</a:t>
                      </a:r>
                      <a:r>
                        <a:rPr lang="fr-FR" sz="1050" b="1" dirty="0">
                          <a:effectLst/>
                        </a:rPr>
                        <a:t> </a:t>
                      </a:r>
                      <a:r>
                        <a:rPr lang="fr-FR" sz="1050" b="1" dirty="0" err="1">
                          <a:effectLst/>
                        </a:rPr>
                        <a:t>among</a:t>
                      </a:r>
                      <a:r>
                        <a:rPr lang="fr-FR" sz="1050" b="1" dirty="0">
                          <a:effectLst/>
                        </a:rPr>
                        <a:t> </a:t>
                      </a:r>
                      <a:r>
                        <a:rPr lang="fr-FR" sz="1050" b="1" dirty="0" err="1">
                          <a:effectLst/>
                        </a:rPr>
                        <a:t>those</a:t>
                      </a:r>
                      <a:r>
                        <a:rPr lang="fr-FR" sz="1050" b="1" dirty="0">
                          <a:effectLst/>
                        </a:rPr>
                        <a:t> </a:t>
                      </a:r>
                      <a:r>
                        <a:rPr lang="fr-FR" sz="1050" b="1" dirty="0" err="1">
                          <a:effectLst/>
                        </a:rPr>
                        <a:t>under</a:t>
                      </a:r>
                      <a:r>
                        <a:rPr lang="fr-FR" sz="1050" b="1" dirty="0">
                          <a:effectLst/>
                        </a:rPr>
                        <a:t> 30 living </a:t>
                      </a:r>
                      <a:r>
                        <a:rPr lang="fr-FR" sz="1050" b="1" dirty="0" err="1">
                          <a:effectLst/>
                        </a:rPr>
                        <a:t>within</a:t>
                      </a:r>
                      <a:r>
                        <a:rPr lang="fr-FR" sz="1050" b="1" dirty="0">
                          <a:effectLst/>
                        </a:rPr>
                        <a:t> city </a:t>
                      </a:r>
                      <a:r>
                        <a:rPr lang="fr-FR" sz="1050" b="1" dirty="0" err="1">
                          <a:effectLst/>
                        </a:rPr>
                        <a:t>limits</a:t>
                      </a:r>
                      <a:r>
                        <a:rPr lang="fr-FR" sz="1050" b="1" dirty="0">
                          <a:effectLst/>
                        </a:rPr>
                        <a:t>?</a:t>
                      </a:r>
                      <a:endParaRPr lang="fr-FR" sz="1100" b="1" dirty="0">
                        <a:effectLst/>
                        <a:latin typeface="Calibri"/>
                        <a:ea typeface="Calibri"/>
                        <a:cs typeface="Arial"/>
                      </a:endParaRPr>
                    </a:p>
                  </a:txBody>
                  <a:tcPr marL="68580" marR="68580" marT="0" marB="0"/>
                </a:tc>
              </a:tr>
              <a:tr h="0">
                <a:tc>
                  <a:txBody>
                    <a:bodyPr/>
                    <a:lstStyle/>
                    <a:p>
                      <a:pPr>
                        <a:lnSpc>
                          <a:spcPct val="115000"/>
                        </a:lnSpc>
                        <a:spcAft>
                          <a:spcPts val="1000"/>
                        </a:spcAft>
                      </a:pPr>
                      <a:r>
                        <a:rPr lang="fr-FR" sz="1050">
                          <a:effectLst/>
                        </a:rPr>
                        <a:t>Has there been an increase in homelessness in San Francisco in the past ten years?</a:t>
                      </a:r>
                      <a:endParaRPr lang="fr-FR" sz="1100">
                        <a:effectLst/>
                        <a:latin typeface="Calibri"/>
                        <a:ea typeface="Calibri"/>
                        <a:cs typeface="Arial"/>
                      </a:endParaRPr>
                    </a:p>
                  </a:txBody>
                  <a:tcPr marL="68580" marR="68580" marT="0" marB="0"/>
                </a:tc>
                <a:tc>
                  <a:txBody>
                    <a:bodyPr/>
                    <a:lstStyle/>
                    <a:p>
                      <a:pPr>
                        <a:lnSpc>
                          <a:spcPct val="115000"/>
                        </a:lnSpc>
                        <a:spcAft>
                          <a:spcPts val="1000"/>
                        </a:spcAft>
                      </a:pPr>
                      <a:r>
                        <a:rPr lang="fr-FR" sz="1050" b="1" dirty="0">
                          <a:effectLst/>
                        </a:rPr>
                        <a:t>How have </a:t>
                      </a:r>
                      <a:r>
                        <a:rPr lang="fr-FR" sz="1050" b="1" dirty="0" err="1">
                          <a:effectLst/>
                        </a:rPr>
                        <a:t>economic</a:t>
                      </a:r>
                      <a:r>
                        <a:rPr lang="fr-FR" sz="1050" b="1" dirty="0">
                          <a:effectLst/>
                        </a:rPr>
                        <a:t>, </a:t>
                      </a:r>
                      <a:r>
                        <a:rPr lang="fr-FR" sz="1050" b="1" dirty="0" err="1">
                          <a:effectLst/>
                        </a:rPr>
                        <a:t>political</a:t>
                      </a:r>
                      <a:r>
                        <a:rPr lang="fr-FR" sz="1050" b="1" dirty="0">
                          <a:effectLst/>
                        </a:rPr>
                        <a:t>, and social </a:t>
                      </a:r>
                      <a:r>
                        <a:rPr lang="fr-FR" sz="1050" b="1" dirty="0" err="1">
                          <a:effectLst/>
                        </a:rPr>
                        <a:t>factors</a:t>
                      </a:r>
                      <a:r>
                        <a:rPr lang="fr-FR" sz="1050" b="1" dirty="0">
                          <a:effectLst/>
                        </a:rPr>
                        <a:t> </a:t>
                      </a:r>
                      <a:r>
                        <a:rPr lang="fr-FR" sz="1050" b="1" dirty="0" err="1">
                          <a:effectLst/>
                        </a:rPr>
                        <a:t>affected</a:t>
                      </a:r>
                      <a:r>
                        <a:rPr lang="fr-FR" sz="1050" b="1" dirty="0">
                          <a:effectLst/>
                        </a:rPr>
                        <a:t> patterns of </a:t>
                      </a:r>
                      <a:r>
                        <a:rPr lang="fr-FR" sz="1050" b="1" dirty="0" err="1">
                          <a:effectLst/>
                        </a:rPr>
                        <a:t>homelessness</a:t>
                      </a:r>
                      <a:r>
                        <a:rPr lang="fr-FR" sz="1050" b="1" dirty="0">
                          <a:effectLst/>
                        </a:rPr>
                        <a:t> in San Francisco over the </a:t>
                      </a:r>
                      <a:r>
                        <a:rPr lang="fr-FR" sz="1050" b="1" dirty="0" err="1">
                          <a:effectLst/>
                        </a:rPr>
                        <a:t>past</a:t>
                      </a:r>
                      <a:r>
                        <a:rPr lang="fr-FR" sz="1050" b="1" dirty="0">
                          <a:effectLst/>
                        </a:rPr>
                        <a:t> </a:t>
                      </a:r>
                      <a:r>
                        <a:rPr lang="fr-FR" sz="1050" b="1" dirty="0" err="1">
                          <a:effectLst/>
                        </a:rPr>
                        <a:t>ten</a:t>
                      </a:r>
                      <a:r>
                        <a:rPr lang="fr-FR" sz="1050" b="1" dirty="0">
                          <a:effectLst/>
                        </a:rPr>
                        <a:t> </a:t>
                      </a:r>
                      <a:r>
                        <a:rPr lang="fr-FR" sz="1050" b="1" dirty="0" err="1">
                          <a:effectLst/>
                        </a:rPr>
                        <a:t>years</a:t>
                      </a:r>
                      <a:r>
                        <a:rPr lang="fr-FR" sz="1050" b="1" dirty="0">
                          <a:effectLst/>
                        </a:rPr>
                        <a:t>?</a:t>
                      </a:r>
                      <a:endParaRPr lang="fr-FR" sz="1100" b="1" dirty="0">
                        <a:effectLst/>
                        <a:latin typeface="Calibri"/>
                        <a:ea typeface="Calibri"/>
                        <a:cs typeface="Arial"/>
                      </a:endParaRPr>
                    </a:p>
                  </a:txBody>
                  <a:tcPr marL="68580" marR="68580" marT="0" marB="0"/>
                </a:tc>
              </a:tr>
              <a:tr h="0">
                <a:tc>
                  <a:txBody>
                    <a:bodyPr/>
                    <a:lstStyle/>
                    <a:p>
                      <a:pPr>
                        <a:lnSpc>
                          <a:spcPct val="115000"/>
                        </a:lnSpc>
                        <a:spcAft>
                          <a:spcPts val="1000"/>
                        </a:spcAft>
                      </a:pPr>
                      <a:r>
                        <a:rPr lang="fr-FR" sz="1050">
                          <a:effectLst/>
                        </a:rPr>
                        <a:t>Where do the majority of immigrants to Germany come from?</a:t>
                      </a:r>
                      <a:endParaRPr lang="fr-FR" sz="1100">
                        <a:effectLst/>
                        <a:latin typeface="Calibri"/>
                        <a:ea typeface="Calibri"/>
                        <a:cs typeface="Arial"/>
                      </a:endParaRPr>
                    </a:p>
                  </a:txBody>
                  <a:tcPr marL="68580" marR="68580" marT="0" marB="0"/>
                </a:tc>
                <a:tc>
                  <a:txBody>
                    <a:bodyPr/>
                    <a:lstStyle/>
                    <a:p>
                      <a:pPr>
                        <a:lnSpc>
                          <a:spcPct val="115000"/>
                        </a:lnSpc>
                        <a:spcAft>
                          <a:spcPts val="1000"/>
                        </a:spcAft>
                      </a:pPr>
                      <a:r>
                        <a:rPr lang="fr-FR" sz="1050" b="1" dirty="0" err="1">
                          <a:effectLst/>
                        </a:rPr>
                        <a:t>What</a:t>
                      </a:r>
                      <a:r>
                        <a:rPr lang="fr-FR" sz="1050" b="1" dirty="0">
                          <a:effectLst/>
                        </a:rPr>
                        <a:t> are the </a:t>
                      </a:r>
                      <a:r>
                        <a:rPr lang="fr-FR" sz="1050" b="1" dirty="0" err="1">
                          <a:effectLst/>
                        </a:rPr>
                        <a:t>similarities</a:t>
                      </a:r>
                      <a:r>
                        <a:rPr lang="fr-FR" sz="1050" b="1" dirty="0">
                          <a:effectLst/>
                        </a:rPr>
                        <a:t> and </a:t>
                      </a:r>
                      <a:r>
                        <a:rPr lang="fr-FR" sz="1050" b="1" dirty="0" err="1">
                          <a:effectLst/>
                        </a:rPr>
                        <a:t>differences</a:t>
                      </a:r>
                      <a:r>
                        <a:rPr lang="fr-FR" sz="1050" b="1" dirty="0">
                          <a:effectLst/>
                        </a:rPr>
                        <a:t> in the </a:t>
                      </a:r>
                      <a:r>
                        <a:rPr lang="fr-FR" sz="1050" b="1" dirty="0" err="1">
                          <a:effectLst/>
                        </a:rPr>
                        <a:t>experiences</a:t>
                      </a:r>
                      <a:r>
                        <a:rPr lang="fr-FR" sz="1050" b="1" dirty="0">
                          <a:effectLst/>
                        </a:rPr>
                        <a:t> of </a:t>
                      </a:r>
                      <a:r>
                        <a:rPr lang="fr-FR" sz="1050" b="1" dirty="0" err="1">
                          <a:effectLst/>
                        </a:rPr>
                        <a:t>recent</a:t>
                      </a:r>
                      <a:r>
                        <a:rPr lang="fr-FR" sz="1050" b="1" dirty="0">
                          <a:effectLst/>
                        </a:rPr>
                        <a:t> </a:t>
                      </a:r>
                      <a:r>
                        <a:rPr lang="fr-FR" sz="1050" b="1" dirty="0" err="1">
                          <a:effectLst/>
                        </a:rPr>
                        <a:t>Syrian</a:t>
                      </a:r>
                      <a:r>
                        <a:rPr lang="fr-FR" sz="1050" b="1" dirty="0">
                          <a:effectLst/>
                        </a:rPr>
                        <a:t> immigrants in Berlin?</a:t>
                      </a:r>
                      <a:endParaRPr lang="fr-FR" sz="1100" b="1" dirty="0">
                        <a:effectLst/>
                        <a:latin typeface="Calibri"/>
                        <a:ea typeface="Calibri"/>
                        <a:cs typeface="Arial"/>
                      </a:endParaRPr>
                    </a:p>
                  </a:txBody>
                  <a:tcPr marL="68580" marR="68580" marT="0" marB="0"/>
                </a:tc>
              </a:tr>
              <a:tr h="0">
                <a:tc>
                  <a:txBody>
                    <a:bodyPr/>
                    <a:lstStyle/>
                    <a:p>
                      <a:pPr>
                        <a:lnSpc>
                          <a:spcPct val="115000"/>
                        </a:lnSpc>
                        <a:spcAft>
                          <a:spcPts val="1000"/>
                        </a:spcAft>
                      </a:pPr>
                      <a:r>
                        <a:rPr lang="fr-FR" sz="1050">
                          <a:effectLst/>
                        </a:rPr>
                        <a:t>How is race represented in Shakespeare’s Othello?</a:t>
                      </a:r>
                      <a:endParaRPr lang="fr-FR" sz="1100">
                        <a:effectLst/>
                        <a:latin typeface="Calibri"/>
                        <a:ea typeface="Calibri"/>
                        <a:cs typeface="Arial"/>
                      </a:endParaRPr>
                    </a:p>
                  </a:txBody>
                  <a:tcPr marL="68580" marR="68580" marT="0" marB="0"/>
                </a:tc>
                <a:tc>
                  <a:txBody>
                    <a:bodyPr/>
                    <a:lstStyle/>
                    <a:p>
                      <a:pPr>
                        <a:lnSpc>
                          <a:spcPct val="115000"/>
                        </a:lnSpc>
                        <a:spcAft>
                          <a:spcPts val="1000"/>
                        </a:spcAft>
                      </a:pPr>
                      <a:r>
                        <a:rPr lang="fr-FR" sz="1050" b="1" dirty="0">
                          <a:effectLst/>
                        </a:rPr>
                        <a:t>How have modern adaptations of </a:t>
                      </a:r>
                      <a:r>
                        <a:rPr lang="fr-FR" sz="1050" b="1" dirty="0" err="1">
                          <a:effectLst/>
                        </a:rPr>
                        <a:t>Shakespeare’s</a:t>
                      </a:r>
                      <a:r>
                        <a:rPr lang="fr-FR" sz="1050" b="1" dirty="0">
                          <a:effectLst/>
                        </a:rPr>
                        <a:t> Othello </a:t>
                      </a:r>
                      <a:r>
                        <a:rPr lang="fr-FR" sz="1050" b="1" dirty="0" err="1">
                          <a:effectLst/>
                        </a:rPr>
                        <a:t>dealt</a:t>
                      </a:r>
                      <a:r>
                        <a:rPr lang="fr-FR" sz="1050" b="1" dirty="0">
                          <a:effectLst/>
                        </a:rPr>
                        <a:t> </a:t>
                      </a:r>
                      <a:r>
                        <a:rPr lang="fr-FR" sz="1050" b="1" dirty="0" err="1">
                          <a:effectLst/>
                        </a:rPr>
                        <a:t>with</a:t>
                      </a:r>
                      <a:r>
                        <a:rPr lang="fr-FR" sz="1050" b="1" dirty="0">
                          <a:effectLst/>
                        </a:rPr>
                        <a:t> the </a:t>
                      </a:r>
                      <a:r>
                        <a:rPr lang="fr-FR" sz="1050" b="1" dirty="0" err="1">
                          <a:effectLst/>
                        </a:rPr>
                        <a:t>theme</a:t>
                      </a:r>
                      <a:r>
                        <a:rPr lang="fr-FR" sz="1050" b="1" dirty="0">
                          <a:effectLst/>
                        </a:rPr>
                        <a:t> of </a:t>
                      </a:r>
                      <a:r>
                        <a:rPr lang="fr-FR" sz="1050" b="1" dirty="0" err="1">
                          <a:effectLst/>
                        </a:rPr>
                        <a:t>racism</a:t>
                      </a:r>
                      <a:r>
                        <a:rPr lang="fr-FR" sz="1050" b="1" dirty="0">
                          <a:effectLst/>
                        </a:rPr>
                        <a:t> </a:t>
                      </a:r>
                      <a:r>
                        <a:rPr lang="fr-FR" sz="1050" b="1" dirty="0" err="1">
                          <a:effectLst/>
                        </a:rPr>
                        <a:t>through</a:t>
                      </a:r>
                      <a:r>
                        <a:rPr lang="fr-FR" sz="1050" b="1" dirty="0">
                          <a:effectLst/>
                        </a:rPr>
                        <a:t> casting, </a:t>
                      </a:r>
                      <a:r>
                        <a:rPr lang="fr-FR" sz="1050" b="1" dirty="0" err="1">
                          <a:effectLst/>
                        </a:rPr>
                        <a:t>staging</a:t>
                      </a:r>
                      <a:r>
                        <a:rPr lang="fr-FR" sz="1050" b="1" dirty="0">
                          <a:effectLst/>
                        </a:rPr>
                        <a:t>, and allusion to </a:t>
                      </a:r>
                      <a:r>
                        <a:rPr lang="fr-FR" sz="1050" b="1" dirty="0" err="1">
                          <a:effectLst/>
                        </a:rPr>
                        <a:t>contemporary</a:t>
                      </a:r>
                      <a:r>
                        <a:rPr lang="fr-FR" sz="1050" b="1" dirty="0">
                          <a:effectLst/>
                        </a:rPr>
                        <a:t> </a:t>
                      </a:r>
                      <a:r>
                        <a:rPr lang="fr-FR" sz="1050" b="1" dirty="0" err="1">
                          <a:effectLst/>
                        </a:rPr>
                        <a:t>events</a:t>
                      </a:r>
                      <a:r>
                        <a:rPr lang="fr-FR" sz="1050" b="1" dirty="0">
                          <a:effectLst/>
                        </a:rPr>
                        <a:t>?</a:t>
                      </a:r>
                      <a:endParaRPr lang="fr-FR" sz="1100" b="1" dirty="0">
                        <a:effectLst/>
                        <a:latin typeface="Calibri"/>
                        <a:ea typeface="Calibri"/>
                        <a:cs typeface="Arial"/>
                      </a:endParaRPr>
                    </a:p>
                  </a:txBody>
                  <a:tcPr marL="68580" marR="68580" marT="0" marB="0"/>
                </a:tc>
              </a:tr>
              <a:tr h="0">
                <a:tc>
                  <a:txBody>
                    <a:bodyPr/>
                    <a:lstStyle/>
                    <a:p>
                      <a:pPr>
                        <a:lnSpc>
                          <a:spcPct val="115000"/>
                        </a:lnSpc>
                        <a:spcAft>
                          <a:spcPts val="1000"/>
                        </a:spcAft>
                      </a:pPr>
                      <a:r>
                        <a:rPr lang="fr-FR" sz="1050">
                          <a:effectLst/>
                        </a:rPr>
                        <a:t>How can drunk driving be prevented?</a:t>
                      </a:r>
                      <a:endParaRPr lang="fr-FR" sz="1100">
                        <a:effectLst/>
                        <a:latin typeface="Calibri"/>
                        <a:ea typeface="Calibri"/>
                        <a:cs typeface="Arial"/>
                      </a:endParaRPr>
                    </a:p>
                  </a:txBody>
                  <a:tcPr marL="68580" marR="68580" marT="0" marB="0"/>
                </a:tc>
                <a:tc>
                  <a:txBody>
                    <a:bodyPr/>
                    <a:lstStyle/>
                    <a:p>
                      <a:pPr>
                        <a:lnSpc>
                          <a:spcPct val="115000"/>
                        </a:lnSpc>
                        <a:spcAft>
                          <a:spcPts val="1000"/>
                        </a:spcAft>
                      </a:pPr>
                      <a:r>
                        <a:rPr lang="fr-FR" sz="1050" b="1" dirty="0" err="1">
                          <a:effectLst/>
                        </a:rPr>
                        <a:t>What</a:t>
                      </a:r>
                      <a:r>
                        <a:rPr lang="fr-FR" sz="1050" b="1" dirty="0">
                          <a:effectLst/>
                        </a:rPr>
                        <a:t> </a:t>
                      </a:r>
                      <a:r>
                        <a:rPr lang="fr-FR" sz="1050" b="1" dirty="0" err="1">
                          <a:effectLst/>
                        </a:rPr>
                        <a:t>effect</a:t>
                      </a:r>
                      <a:r>
                        <a:rPr lang="fr-FR" sz="1050" b="1" dirty="0">
                          <a:effectLst/>
                        </a:rPr>
                        <a:t> do </a:t>
                      </a:r>
                      <a:r>
                        <a:rPr lang="fr-FR" sz="1050" b="1" dirty="0" err="1">
                          <a:effectLst/>
                        </a:rPr>
                        <a:t>different</a:t>
                      </a:r>
                      <a:r>
                        <a:rPr lang="fr-FR" sz="1050" b="1" dirty="0">
                          <a:effectLst/>
                        </a:rPr>
                        <a:t> </a:t>
                      </a:r>
                      <a:r>
                        <a:rPr lang="fr-FR" sz="1050" b="1" dirty="0" err="1">
                          <a:effectLst/>
                        </a:rPr>
                        <a:t>legal</a:t>
                      </a:r>
                      <a:r>
                        <a:rPr lang="fr-FR" sz="1050" b="1" dirty="0">
                          <a:effectLst/>
                        </a:rPr>
                        <a:t> </a:t>
                      </a:r>
                      <a:r>
                        <a:rPr lang="fr-FR" sz="1050" b="1" dirty="0" err="1">
                          <a:effectLst/>
                        </a:rPr>
                        <a:t>approaches</a:t>
                      </a:r>
                      <a:r>
                        <a:rPr lang="fr-FR" sz="1050" b="1" dirty="0">
                          <a:effectLst/>
                        </a:rPr>
                        <a:t> have on the </a:t>
                      </a:r>
                      <a:r>
                        <a:rPr lang="fr-FR" sz="1050" b="1" dirty="0" err="1">
                          <a:effectLst/>
                        </a:rPr>
                        <a:t>number</a:t>
                      </a:r>
                      <a:r>
                        <a:rPr lang="fr-FR" sz="1050" b="1" dirty="0">
                          <a:effectLst/>
                        </a:rPr>
                        <a:t> of people </a:t>
                      </a:r>
                      <a:r>
                        <a:rPr lang="fr-FR" sz="1050" b="1" dirty="0" err="1">
                          <a:effectLst/>
                        </a:rPr>
                        <a:t>who</a:t>
                      </a:r>
                      <a:r>
                        <a:rPr lang="fr-FR" sz="1050" b="1" dirty="0">
                          <a:effectLst/>
                        </a:rPr>
                        <a:t> drive </a:t>
                      </a:r>
                      <a:r>
                        <a:rPr lang="fr-FR" sz="1050" b="1" dirty="0" err="1">
                          <a:effectLst/>
                        </a:rPr>
                        <a:t>after</a:t>
                      </a:r>
                      <a:r>
                        <a:rPr lang="fr-FR" sz="1050" b="1" dirty="0">
                          <a:effectLst/>
                        </a:rPr>
                        <a:t> </a:t>
                      </a:r>
                      <a:r>
                        <a:rPr lang="fr-FR" sz="1050" b="1" dirty="0" err="1">
                          <a:effectLst/>
                        </a:rPr>
                        <a:t>drinking</a:t>
                      </a:r>
                      <a:r>
                        <a:rPr lang="fr-FR" sz="1050" b="1" dirty="0">
                          <a:effectLst/>
                        </a:rPr>
                        <a:t> in </a:t>
                      </a:r>
                      <a:r>
                        <a:rPr lang="fr-FR" sz="1050" b="1" dirty="0" err="1">
                          <a:effectLst/>
                        </a:rPr>
                        <a:t>European</a:t>
                      </a:r>
                      <a:r>
                        <a:rPr lang="fr-FR" sz="1050" b="1" dirty="0">
                          <a:effectLst/>
                        </a:rPr>
                        <a:t> countries?</a:t>
                      </a:r>
                      <a:endParaRPr lang="fr-FR" sz="1100" b="1" dirty="0">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42504121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té">
  <a:themeElements>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347</TotalTime>
  <Words>1128</Words>
  <Application>Microsoft Office PowerPoint</Application>
  <PresentationFormat>Affichage à l'écran (4:3)</PresentationFormat>
  <Paragraphs>152</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Clarté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nacereddine</dc:creator>
  <cp:lastModifiedBy>deparlettre</cp:lastModifiedBy>
  <cp:revision>28</cp:revision>
  <dcterms:created xsi:type="dcterms:W3CDTF">2020-02-02T18:10:18Z</dcterms:created>
  <dcterms:modified xsi:type="dcterms:W3CDTF">2022-11-09T10:28:19Z</dcterms:modified>
</cp:coreProperties>
</file>